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sldIdLst>
    <p:sldId id="267" r:id="rId2"/>
    <p:sldId id="262" r:id="rId3"/>
    <p:sldId id="268" r:id="rId4"/>
    <p:sldId id="269" r:id="rId5"/>
    <p:sldId id="270" r:id="rId6"/>
    <p:sldId id="258" r:id="rId7"/>
    <p:sldId id="265" r:id="rId8"/>
    <p:sldId id="266" r:id="rId9"/>
    <p:sldId id="271" r:id="rId10"/>
    <p:sldId id="260" r:id="rId11"/>
    <p:sldId id="261" r:id="rId12"/>
  </p:sldIdLst>
  <p:sldSz cx="9144000" cy="5143500" type="screen16x9"/>
  <p:notesSz cx="6858000" cy="9144000"/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142" userDrawn="1">
          <p15:clr>
            <a:srgbClr val="A4A3A4"/>
          </p15:clr>
        </p15:guide>
        <p15:guide id="4" orient="horz" pos="1892" userDrawn="1">
          <p15:clr>
            <a:srgbClr val="A4A3A4"/>
          </p15:clr>
        </p15:guide>
        <p15:guide id="5" pos="34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11"/>
    <p:restoredTop sz="94674"/>
  </p:normalViewPr>
  <p:slideViewPr>
    <p:cSldViewPr snapToGrid="0" snapToObjects="1" showGuides="1">
      <p:cViewPr varScale="1">
        <p:scale>
          <a:sx n="145" d="100"/>
          <a:sy n="145" d="100"/>
        </p:scale>
        <p:origin x="870" y="126"/>
      </p:cViewPr>
      <p:guideLst>
        <p:guide orient="horz" pos="1620"/>
        <p:guide pos="2880"/>
        <p:guide orient="horz" pos="2142"/>
        <p:guide orient="horz" pos="1892"/>
        <p:guide pos="34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jpg"/><Relationship Id="rId4" Type="http://schemas.openxmlformats.org/officeDocument/2006/relationships/image" Target="../media/image5.jpe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43333FCD-4B5B-5A48-89E9-2B1C84702A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45"/>
            <a:ext cx="4563291" cy="514160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08BA4EF3-F99B-A240-931F-CA3ADC021E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79608" y="789074"/>
            <a:ext cx="2726912" cy="3073241"/>
          </a:xfrm>
          <a:prstGeom prst="rect">
            <a:avLst/>
          </a:prstGeom>
        </p:spPr>
      </p:pic>
      <p:sp>
        <p:nvSpPr>
          <p:cNvPr id="11" name="Textplatzhalter 10">
            <a:extLst>
              <a:ext uri="{FF2B5EF4-FFF2-40B4-BE49-F238E27FC236}">
                <a16:creationId xmlns:a16="http://schemas.microsoft.com/office/drawing/2014/main" xmlns="" id="{8C2A5747-A4E3-E34B-90A4-53FA65530A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62228" y="4680424"/>
            <a:ext cx="3252772" cy="296929"/>
          </a:xfrm>
          <a:prstGeom prst="rect">
            <a:avLst/>
          </a:prstGeom>
        </p:spPr>
        <p:txBody>
          <a:bodyPr lIns="0" tIns="0" rIns="90000" bIns="46800"/>
          <a:lstStyle>
            <a:lvl1pPr marL="0" indent="0">
              <a:buNone/>
              <a:defRPr sz="13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/>
              <a:t>De Lier | 6. April 2020</a:t>
            </a:r>
          </a:p>
        </p:txBody>
      </p:sp>
    </p:spTree>
    <p:extLst>
      <p:ext uri="{BB962C8B-B14F-4D97-AF65-F5344CB8AC3E}">
        <p14:creationId xmlns:p14="http://schemas.microsoft.com/office/powerpoint/2010/main" val="1378815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1892" userDrawn="1">
          <p15:clr>
            <a:srgbClr val="FBAE40"/>
          </p15:clr>
        </p15:guide>
        <p15:guide id="4" orient="horz" pos="2142" userDrawn="1">
          <p15:clr>
            <a:srgbClr val="FBAE40"/>
          </p15:clr>
        </p15:guide>
        <p15:guide id="5" pos="3447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">
            <a:extLst>
              <a:ext uri="{FF2B5EF4-FFF2-40B4-BE49-F238E27FC236}">
                <a16:creationId xmlns:a16="http://schemas.microsoft.com/office/drawing/2014/main" xmlns="" id="{1DA6AE06-CE51-2146-B0CD-53243222EEF7}"/>
              </a:ext>
            </a:extLst>
          </p:cNvPr>
          <p:cNvSpPr/>
          <p:nvPr userDrawn="1"/>
        </p:nvSpPr>
        <p:spPr>
          <a:xfrm>
            <a:off x="0" y="0"/>
            <a:ext cx="2286000" cy="2265133"/>
          </a:xfrm>
          <a:custGeom>
            <a:avLst/>
            <a:gdLst>
              <a:gd name="connsiteX0" fmla="*/ 0 w 2286000"/>
              <a:gd name="connsiteY0" fmla="*/ 0 h 2795517"/>
              <a:gd name="connsiteX1" fmla="*/ 2286000 w 2286000"/>
              <a:gd name="connsiteY1" fmla="*/ 0 h 2795517"/>
              <a:gd name="connsiteX2" fmla="*/ 2286000 w 2286000"/>
              <a:gd name="connsiteY2" fmla="*/ 2795517 h 2795517"/>
              <a:gd name="connsiteX3" fmla="*/ 0 w 2286000"/>
              <a:gd name="connsiteY3" fmla="*/ 2795517 h 2795517"/>
              <a:gd name="connsiteX4" fmla="*/ 0 w 2286000"/>
              <a:gd name="connsiteY4" fmla="*/ 0 h 2795517"/>
              <a:gd name="connsiteX0" fmla="*/ 0 w 2286000"/>
              <a:gd name="connsiteY0" fmla="*/ 0 h 3727847"/>
              <a:gd name="connsiteX1" fmla="*/ 2286000 w 2286000"/>
              <a:gd name="connsiteY1" fmla="*/ 0 h 3727847"/>
              <a:gd name="connsiteX2" fmla="*/ 2286000 w 2286000"/>
              <a:gd name="connsiteY2" fmla="*/ 3727847 h 3727847"/>
              <a:gd name="connsiteX3" fmla="*/ 0 w 2286000"/>
              <a:gd name="connsiteY3" fmla="*/ 2795517 h 3727847"/>
              <a:gd name="connsiteX4" fmla="*/ 0 w 2286000"/>
              <a:gd name="connsiteY4" fmla="*/ 0 h 3727847"/>
              <a:gd name="connsiteX0" fmla="*/ 0 w 2286000"/>
              <a:gd name="connsiteY0" fmla="*/ 0 h 3727847"/>
              <a:gd name="connsiteX1" fmla="*/ 2286000 w 2286000"/>
              <a:gd name="connsiteY1" fmla="*/ 0 h 3727847"/>
              <a:gd name="connsiteX2" fmla="*/ 2286000 w 2286000"/>
              <a:gd name="connsiteY2" fmla="*/ 3727847 h 3727847"/>
              <a:gd name="connsiteX3" fmla="*/ 0 w 2286000"/>
              <a:gd name="connsiteY3" fmla="*/ 2220124 h 3727847"/>
              <a:gd name="connsiteX4" fmla="*/ 0 w 2286000"/>
              <a:gd name="connsiteY4" fmla="*/ 0 h 372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727847">
                <a:moveTo>
                  <a:pt x="0" y="0"/>
                </a:moveTo>
                <a:lnTo>
                  <a:pt x="2286000" y="0"/>
                </a:lnTo>
                <a:lnTo>
                  <a:pt x="2286000" y="3727847"/>
                </a:lnTo>
                <a:lnTo>
                  <a:pt x="0" y="2220124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xmlns="" id="{8C2A5747-A4E3-E34B-90A4-53FA65530A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1151" y="829791"/>
            <a:ext cx="4921571" cy="229995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1400" b="0" i="0" spc="8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INTRINSA CHANGES THE KEY: AND THE WINNER IS ...</a:t>
            </a:r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xmlns="" id="{E2CACF43-C0B4-6942-9C9A-AB7B601A4A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338607"/>
            <a:ext cx="2286000" cy="3804894"/>
          </a:xfrm>
          <a:custGeom>
            <a:avLst/>
            <a:gdLst>
              <a:gd name="connsiteX0" fmla="*/ 0 w 2286000"/>
              <a:gd name="connsiteY0" fmla="*/ 0 h 2998320"/>
              <a:gd name="connsiteX1" fmla="*/ 2286000 w 2286000"/>
              <a:gd name="connsiteY1" fmla="*/ 0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86000"/>
              <a:gd name="connsiteY0" fmla="*/ 0 h 2998320"/>
              <a:gd name="connsiteX1" fmla="*/ 2286000 w 2286000"/>
              <a:gd name="connsiteY1" fmla="*/ 936886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95427"/>
              <a:gd name="connsiteY0" fmla="*/ 0 h 2998320"/>
              <a:gd name="connsiteX1" fmla="*/ 2295427 w 2295427"/>
              <a:gd name="connsiteY1" fmla="*/ 736316 h 2998320"/>
              <a:gd name="connsiteX2" fmla="*/ 2286000 w 2295427"/>
              <a:gd name="connsiteY2" fmla="*/ 2998320 h 2998320"/>
              <a:gd name="connsiteX3" fmla="*/ 0 w 2295427"/>
              <a:gd name="connsiteY3" fmla="*/ 2998320 h 2998320"/>
              <a:gd name="connsiteX4" fmla="*/ 0 w 2295427"/>
              <a:gd name="connsiteY4" fmla="*/ 0 h 2998320"/>
              <a:gd name="connsiteX0" fmla="*/ 0 w 2287711"/>
              <a:gd name="connsiteY0" fmla="*/ 0 h 2998320"/>
              <a:gd name="connsiteX1" fmla="*/ 2287711 w 2287711"/>
              <a:gd name="connsiteY1" fmla="*/ 718150 h 2998320"/>
              <a:gd name="connsiteX2" fmla="*/ 2286000 w 2287711"/>
              <a:gd name="connsiteY2" fmla="*/ 2998320 h 2998320"/>
              <a:gd name="connsiteX3" fmla="*/ 0 w 2287711"/>
              <a:gd name="connsiteY3" fmla="*/ 2998320 h 2998320"/>
              <a:gd name="connsiteX4" fmla="*/ 0 w 2287711"/>
              <a:gd name="connsiteY4" fmla="*/ 0 h 299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7711" h="2998320">
                <a:moveTo>
                  <a:pt x="0" y="0"/>
                </a:moveTo>
                <a:lnTo>
                  <a:pt x="2287711" y="718150"/>
                </a:lnTo>
                <a:cubicBezTo>
                  <a:pt x="2284569" y="1472151"/>
                  <a:pt x="2289142" y="2244319"/>
                  <a:pt x="2286000" y="2998320"/>
                </a:cubicBezTo>
                <a:lnTo>
                  <a:pt x="0" y="299832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b="0" i="0">
                <a:latin typeface="Calibri Light" panose="020F03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xmlns="" id="{219919EF-CC2F-B24E-97FB-B5A8E88613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752" y="766800"/>
            <a:ext cx="1904967" cy="471108"/>
          </a:xfrm>
          <a:prstGeom prst="rect">
            <a:avLst/>
          </a:prstGeom>
        </p:spPr>
        <p:txBody>
          <a:bodyPr lIns="0" tIns="0" rIns="90000" bIns="46800"/>
          <a:lstStyle>
            <a:lvl1pPr marL="0" indent="0">
              <a:lnSpc>
                <a:spcPct val="100000"/>
              </a:lnSpc>
              <a:buNone/>
              <a:defRPr sz="2400" b="0" i="0" spc="8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EXAMPLES</a:t>
            </a:r>
          </a:p>
        </p:txBody>
      </p:sp>
      <p:sp>
        <p:nvSpPr>
          <p:cNvPr id="23" name="Textplatzhalter 10">
            <a:extLst>
              <a:ext uri="{FF2B5EF4-FFF2-40B4-BE49-F238E27FC236}">
                <a16:creationId xmlns:a16="http://schemas.microsoft.com/office/drawing/2014/main" xmlns="" id="{F438FF76-F6AD-E74C-BE45-A0DFD12175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1153" y="1431512"/>
            <a:ext cx="1103714" cy="237316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1300" b="0" i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 err="1"/>
              <a:t>Example</a:t>
            </a:r>
            <a:r>
              <a:rPr lang="de-DE" dirty="0"/>
              <a:t> 1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xmlns="" id="{77DBD0A4-A7CB-9849-9B42-E9CA5B1C841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21151" y="1898625"/>
            <a:ext cx="2546016" cy="260679"/>
          </a:xfrm>
          <a:prstGeom prst="rect">
            <a:avLst/>
          </a:prstGeom>
        </p:spPr>
        <p:txBody>
          <a:bodyPr lIns="0" tIns="0" rIns="90000" bIns="46800"/>
          <a:lstStyle>
            <a:lvl1pPr marL="0" indent="0">
              <a:lnSpc>
                <a:spcPct val="75000"/>
              </a:lnSpc>
              <a:buNone/>
              <a:defRPr sz="2400" b="0" i="0" spc="8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 err="1"/>
              <a:t>Petunia</a:t>
            </a:r>
            <a:r>
              <a:rPr lang="de-DE" dirty="0"/>
              <a:t> </a:t>
            </a:r>
            <a:r>
              <a:rPr lang="de-DE" dirty="0" err="1"/>
              <a:t>vs</a:t>
            </a:r>
            <a:r>
              <a:rPr lang="de-DE" dirty="0"/>
              <a:t> TMV:</a:t>
            </a:r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xmlns="" id="{6EAE4C31-9CFE-EF43-AB03-8E8E49E1562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21151" y="2205873"/>
            <a:ext cx="3460416" cy="237316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 err="1"/>
              <a:t>density</a:t>
            </a:r>
            <a:r>
              <a:rPr lang="de-DE" dirty="0"/>
              <a:t> </a:t>
            </a:r>
            <a:r>
              <a:rPr lang="de-DE" dirty="0" err="1"/>
              <a:t>instead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losses</a:t>
            </a:r>
            <a:endParaRPr lang="de-DE" dirty="0"/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xmlns="" id="{EBFBFE53-344F-254C-A3F1-E646567E4D5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411919" y="2844419"/>
            <a:ext cx="903287" cy="9048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B8029282-765C-DE41-A776-CB8813051B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41954" y="4044127"/>
            <a:ext cx="676087" cy="76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732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1">
            <a:extLst>
              <a:ext uri="{FF2B5EF4-FFF2-40B4-BE49-F238E27FC236}">
                <a16:creationId xmlns:a16="http://schemas.microsoft.com/office/drawing/2014/main" xmlns="" id="{F3927234-C98A-F749-8220-9325123DFB6B}"/>
              </a:ext>
            </a:extLst>
          </p:cNvPr>
          <p:cNvSpPr/>
          <p:nvPr userDrawn="1"/>
        </p:nvSpPr>
        <p:spPr>
          <a:xfrm>
            <a:off x="0" y="-1470"/>
            <a:ext cx="2286000" cy="3727847"/>
          </a:xfrm>
          <a:custGeom>
            <a:avLst/>
            <a:gdLst>
              <a:gd name="connsiteX0" fmla="*/ 0 w 2286000"/>
              <a:gd name="connsiteY0" fmla="*/ 0 h 2795517"/>
              <a:gd name="connsiteX1" fmla="*/ 2286000 w 2286000"/>
              <a:gd name="connsiteY1" fmla="*/ 0 h 2795517"/>
              <a:gd name="connsiteX2" fmla="*/ 2286000 w 2286000"/>
              <a:gd name="connsiteY2" fmla="*/ 2795517 h 2795517"/>
              <a:gd name="connsiteX3" fmla="*/ 0 w 2286000"/>
              <a:gd name="connsiteY3" fmla="*/ 2795517 h 2795517"/>
              <a:gd name="connsiteX4" fmla="*/ 0 w 2286000"/>
              <a:gd name="connsiteY4" fmla="*/ 0 h 2795517"/>
              <a:gd name="connsiteX0" fmla="*/ 0 w 2286000"/>
              <a:gd name="connsiteY0" fmla="*/ 0 h 3727847"/>
              <a:gd name="connsiteX1" fmla="*/ 2286000 w 2286000"/>
              <a:gd name="connsiteY1" fmla="*/ 0 h 3727847"/>
              <a:gd name="connsiteX2" fmla="*/ 2286000 w 2286000"/>
              <a:gd name="connsiteY2" fmla="*/ 3727847 h 3727847"/>
              <a:gd name="connsiteX3" fmla="*/ 0 w 2286000"/>
              <a:gd name="connsiteY3" fmla="*/ 2795517 h 3727847"/>
              <a:gd name="connsiteX4" fmla="*/ 0 w 2286000"/>
              <a:gd name="connsiteY4" fmla="*/ 0 h 372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727847">
                <a:moveTo>
                  <a:pt x="0" y="0"/>
                </a:moveTo>
                <a:lnTo>
                  <a:pt x="2286000" y="0"/>
                </a:lnTo>
                <a:lnTo>
                  <a:pt x="2286000" y="3727847"/>
                </a:lnTo>
                <a:lnTo>
                  <a:pt x="0" y="2795517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Bildplatzhalter 3">
            <a:extLst>
              <a:ext uri="{FF2B5EF4-FFF2-40B4-BE49-F238E27FC236}">
                <a16:creationId xmlns:a16="http://schemas.microsoft.com/office/drawing/2014/main" xmlns="" id="{0851489B-460B-244C-98DC-7B0D8D6BF6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793600"/>
            <a:ext cx="2286000" cy="2349453"/>
          </a:xfrm>
          <a:custGeom>
            <a:avLst/>
            <a:gdLst>
              <a:gd name="connsiteX0" fmla="*/ 0 w 2286000"/>
              <a:gd name="connsiteY0" fmla="*/ 0 h 2998320"/>
              <a:gd name="connsiteX1" fmla="*/ 2286000 w 2286000"/>
              <a:gd name="connsiteY1" fmla="*/ 0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86000"/>
              <a:gd name="connsiteY0" fmla="*/ 0 h 2998320"/>
              <a:gd name="connsiteX1" fmla="*/ 2286000 w 2286000"/>
              <a:gd name="connsiteY1" fmla="*/ 936886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86000"/>
              <a:gd name="connsiteY0" fmla="*/ 0 h 2998320"/>
              <a:gd name="connsiteX1" fmla="*/ 2286000 w 2286000"/>
              <a:gd name="connsiteY1" fmla="*/ 1181942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998320">
                <a:moveTo>
                  <a:pt x="0" y="0"/>
                </a:moveTo>
                <a:lnTo>
                  <a:pt x="2286000" y="1181942"/>
                </a:lnTo>
                <a:lnTo>
                  <a:pt x="2286000" y="2998320"/>
                </a:lnTo>
                <a:lnTo>
                  <a:pt x="0" y="299832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b="0" i="0">
                <a:latin typeface="Calibri Light" panose="020F03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xmlns="" id="{8C2A5747-A4E3-E34B-90A4-53FA65530A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1152" y="829791"/>
            <a:ext cx="3252772" cy="419057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 spc="8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THE KEY IS TO UNDERSTAND THE KEY. THE KEY IS TO UNDERSTAND THE KEY. </a:t>
            </a:r>
          </a:p>
          <a:p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xmlns="" id="{219919EF-CC2F-B24E-97FB-B5A8E88613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752" y="766800"/>
            <a:ext cx="1579743" cy="1574043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lnSpc>
                <a:spcPct val="100000"/>
              </a:lnSpc>
              <a:buNone/>
              <a:defRPr sz="2400" b="0" i="0" spc="80" baseline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ABOUT DÜMMEN ORANGE</a:t>
            </a:r>
          </a:p>
        </p:txBody>
      </p:sp>
      <p:sp>
        <p:nvSpPr>
          <p:cNvPr id="23" name="Textplatzhalter 10">
            <a:extLst>
              <a:ext uri="{FF2B5EF4-FFF2-40B4-BE49-F238E27FC236}">
                <a16:creationId xmlns:a16="http://schemas.microsoft.com/office/drawing/2014/main" xmlns="" id="{F438FF76-F6AD-E74C-BE45-A0DFD12175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1151" y="1437385"/>
            <a:ext cx="4648779" cy="1814863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1300" b="0" i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 err="1"/>
              <a:t>thanks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DNA-</a:t>
            </a:r>
            <a:r>
              <a:rPr lang="de-DE" dirty="0" err="1"/>
              <a:t>changing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technology</a:t>
            </a:r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C793087C-D523-C34A-BF13-4485B50A2E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41954" y="4044127"/>
            <a:ext cx="676087" cy="76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634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eck 1">
            <a:extLst>
              <a:ext uri="{FF2B5EF4-FFF2-40B4-BE49-F238E27FC236}">
                <a16:creationId xmlns:a16="http://schemas.microsoft.com/office/drawing/2014/main" xmlns="" id="{8F57F766-05DC-BE4B-84B7-DCE10913CB95}"/>
              </a:ext>
            </a:extLst>
          </p:cNvPr>
          <p:cNvSpPr/>
          <p:nvPr userDrawn="1"/>
        </p:nvSpPr>
        <p:spPr>
          <a:xfrm>
            <a:off x="0" y="-1470"/>
            <a:ext cx="2286000" cy="3727847"/>
          </a:xfrm>
          <a:custGeom>
            <a:avLst/>
            <a:gdLst>
              <a:gd name="connsiteX0" fmla="*/ 0 w 2286000"/>
              <a:gd name="connsiteY0" fmla="*/ 0 h 2795517"/>
              <a:gd name="connsiteX1" fmla="*/ 2286000 w 2286000"/>
              <a:gd name="connsiteY1" fmla="*/ 0 h 2795517"/>
              <a:gd name="connsiteX2" fmla="*/ 2286000 w 2286000"/>
              <a:gd name="connsiteY2" fmla="*/ 2795517 h 2795517"/>
              <a:gd name="connsiteX3" fmla="*/ 0 w 2286000"/>
              <a:gd name="connsiteY3" fmla="*/ 2795517 h 2795517"/>
              <a:gd name="connsiteX4" fmla="*/ 0 w 2286000"/>
              <a:gd name="connsiteY4" fmla="*/ 0 h 2795517"/>
              <a:gd name="connsiteX0" fmla="*/ 0 w 2286000"/>
              <a:gd name="connsiteY0" fmla="*/ 0 h 3727847"/>
              <a:gd name="connsiteX1" fmla="*/ 2286000 w 2286000"/>
              <a:gd name="connsiteY1" fmla="*/ 0 h 3727847"/>
              <a:gd name="connsiteX2" fmla="*/ 2286000 w 2286000"/>
              <a:gd name="connsiteY2" fmla="*/ 3727847 h 3727847"/>
              <a:gd name="connsiteX3" fmla="*/ 0 w 2286000"/>
              <a:gd name="connsiteY3" fmla="*/ 2795517 h 3727847"/>
              <a:gd name="connsiteX4" fmla="*/ 0 w 2286000"/>
              <a:gd name="connsiteY4" fmla="*/ 0 h 372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727847">
                <a:moveTo>
                  <a:pt x="0" y="0"/>
                </a:moveTo>
                <a:lnTo>
                  <a:pt x="2286000" y="0"/>
                </a:lnTo>
                <a:lnTo>
                  <a:pt x="2286000" y="3727847"/>
                </a:lnTo>
                <a:lnTo>
                  <a:pt x="0" y="2795517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Bildplatzhalter 3">
            <a:extLst>
              <a:ext uri="{FF2B5EF4-FFF2-40B4-BE49-F238E27FC236}">
                <a16:creationId xmlns:a16="http://schemas.microsoft.com/office/drawing/2014/main" xmlns="" id="{2FB64F6C-D7E5-9E4A-869A-AAB0CC6186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794047"/>
            <a:ext cx="2286000" cy="2349453"/>
          </a:xfrm>
          <a:custGeom>
            <a:avLst/>
            <a:gdLst>
              <a:gd name="connsiteX0" fmla="*/ 0 w 2286000"/>
              <a:gd name="connsiteY0" fmla="*/ 0 h 2998320"/>
              <a:gd name="connsiteX1" fmla="*/ 2286000 w 2286000"/>
              <a:gd name="connsiteY1" fmla="*/ 0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86000"/>
              <a:gd name="connsiteY0" fmla="*/ 0 h 2998320"/>
              <a:gd name="connsiteX1" fmla="*/ 2286000 w 2286000"/>
              <a:gd name="connsiteY1" fmla="*/ 936886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86000"/>
              <a:gd name="connsiteY0" fmla="*/ 0 h 2998320"/>
              <a:gd name="connsiteX1" fmla="*/ 2286000 w 2286000"/>
              <a:gd name="connsiteY1" fmla="*/ 1181942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998320">
                <a:moveTo>
                  <a:pt x="0" y="0"/>
                </a:moveTo>
                <a:lnTo>
                  <a:pt x="2286000" y="1181942"/>
                </a:lnTo>
                <a:lnTo>
                  <a:pt x="2286000" y="2998320"/>
                </a:lnTo>
                <a:lnTo>
                  <a:pt x="0" y="299832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b="0" i="0">
                <a:latin typeface="Calibri Light" panose="020F03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xmlns="" id="{219919EF-CC2F-B24E-97FB-B5A8E88613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752" y="766800"/>
            <a:ext cx="1904967" cy="687924"/>
          </a:xfrm>
          <a:prstGeom prst="rect">
            <a:avLst/>
          </a:prstGeom>
        </p:spPr>
        <p:txBody>
          <a:bodyPr lIns="0" tIns="0" rIns="90000" bIns="46800"/>
          <a:lstStyle>
            <a:lvl1pPr marL="0" indent="0">
              <a:lnSpc>
                <a:spcPct val="100000"/>
              </a:lnSpc>
              <a:buNone/>
              <a:defRPr sz="2400" b="0" i="0" spc="8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CONTACT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xmlns="" id="{4AE2E85E-A992-A344-9984-9EB6F0C4736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1152" y="829791"/>
            <a:ext cx="3252772" cy="313257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 spc="8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THE KEY IS TO UNDERSTAND THE KEY. THE KEY IS TO UNDERSTAND THE KEY. </a:t>
            </a:r>
          </a:p>
          <a:p>
            <a:endParaRPr lang="de-DE" dirty="0"/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xmlns="" id="{1C399B6B-4A1A-DB44-9D44-29B190B3D8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1151" y="1437386"/>
            <a:ext cx="4648779" cy="1077214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1300" b="0" i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 err="1"/>
              <a:t>thanks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DNA-</a:t>
            </a:r>
            <a:r>
              <a:rPr lang="de-DE" dirty="0" err="1"/>
              <a:t>changing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technology</a:t>
            </a:r>
            <a:endParaRPr lang="de-DE" dirty="0"/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xmlns="" id="{19C5FC6E-63E6-BF49-ACEE-18638BBA7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21152" y="2645112"/>
            <a:ext cx="3252772" cy="229995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1300" b="1" i="0" spc="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phone</a:t>
            </a:r>
            <a:r>
              <a:rPr lang="de-DE" dirty="0"/>
              <a:t>: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xmlns="" id="{99EB7870-46ED-2648-8165-A6388358D8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21152" y="2866203"/>
            <a:ext cx="3252772" cy="224469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1300" b="0" i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/>
              <a:t>+31 123456789</a:t>
            </a:r>
          </a:p>
        </p:txBody>
      </p:sp>
      <p:sp>
        <p:nvSpPr>
          <p:cNvPr id="16" name="Textplatzhalter 10">
            <a:extLst>
              <a:ext uri="{FF2B5EF4-FFF2-40B4-BE49-F238E27FC236}">
                <a16:creationId xmlns:a16="http://schemas.microsoft.com/office/drawing/2014/main" xmlns="" id="{BA641A58-1101-9440-8D16-CF16046C7AE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21152" y="3248616"/>
            <a:ext cx="3252772" cy="229995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1300" b="1" i="0" spc="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 err="1"/>
              <a:t>By</a:t>
            </a:r>
            <a:r>
              <a:rPr lang="de-DE" dirty="0"/>
              <a:t> email:</a:t>
            </a:r>
          </a:p>
        </p:txBody>
      </p:sp>
      <p:sp>
        <p:nvSpPr>
          <p:cNvPr id="17" name="Textplatzhalter 10">
            <a:extLst>
              <a:ext uri="{FF2B5EF4-FFF2-40B4-BE49-F238E27FC236}">
                <a16:creationId xmlns:a16="http://schemas.microsoft.com/office/drawing/2014/main" xmlns="" id="{047F5566-98AA-F040-B20F-7BA5B63CE29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21152" y="3469707"/>
            <a:ext cx="3252772" cy="224469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1300" b="0" i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/>
              <a:t>xxx</a:t>
            </a:r>
          </a:p>
        </p:txBody>
      </p:sp>
      <p:sp>
        <p:nvSpPr>
          <p:cNvPr id="18" name="Textplatzhalter 10">
            <a:extLst>
              <a:ext uri="{FF2B5EF4-FFF2-40B4-BE49-F238E27FC236}">
                <a16:creationId xmlns:a16="http://schemas.microsoft.com/office/drawing/2014/main" xmlns="" id="{DD546026-56E1-0A4E-9BA5-1B59CCD9CB3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21152" y="3852120"/>
            <a:ext cx="3252772" cy="229995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1300" b="1" i="0" spc="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Via </a:t>
            </a:r>
            <a:r>
              <a:rPr lang="de-DE" dirty="0" err="1"/>
              <a:t>facebook</a:t>
            </a:r>
            <a:r>
              <a:rPr lang="de-DE" dirty="0"/>
              <a:t>::</a:t>
            </a:r>
          </a:p>
        </p:txBody>
      </p:sp>
      <p:sp>
        <p:nvSpPr>
          <p:cNvPr id="19" name="Textplatzhalter 10">
            <a:extLst>
              <a:ext uri="{FF2B5EF4-FFF2-40B4-BE49-F238E27FC236}">
                <a16:creationId xmlns:a16="http://schemas.microsoft.com/office/drawing/2014/main" xmlns="" id="{837AD830-6446-AD4F-8631-B160F9677C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21152" y="4073211"/>
            <a:ext cx="3252772" cy="224469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1300" b="0" i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/>
              <a:t>xxx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xmlns="" id="{391DED83-BB0C-EC43-B65B-B21AAA588C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41954" y="4044127"/>
            <a:ext cx="676087" cy="76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6671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1">
            <a:extLst>
              <a:ext uri="{FF2B5EF4-FFF2-40B4-BE49-F238E27FC236}">
                <a16:creationId xmlns:a16="http://schemas.microsoft.com/office/drawing/2014/main" xmlns="" id="{E873C323-76E5-7040-8540-B4097286C7FE}"/>
              </a:ext>
            </a:extLst>
          </p:cNvPr>
          <p:cNvSpPr/>
          <p:nvPr userDrawn="1"/>
        </p:nvSpPr>
        <p:spPr>
          <a:xfrm>
            <a:off x="0" y="-1470"/>
            <a:ext cx="2286000" cy="3727847"/>
          </a:xfrm>
          <a:custGeom>
            <a:avLst/>
            <a:gdLst>
              <a:gd name="connsiteX0" fmla="*/ 0 w 2286000"/>
              <a:gd name="connsiteY0" fmla="*/ 0 h 2795517"/>
              <a:gd name="connsiteX1" fmla="*/ 2286000 w 2286000"/>
              <a:gd name="connsiteY1" fmla="*/ 0 h 2795517"/>
              <a:gd name="connsiteX2" fmla="*/ 2286000 w 2286000"/>
              <a:gd name="connsiteY2" fmla="*/ 2795517 h 2795517"/>
              <a:gd name="connsiteX3" fmla="*/ 0 w 2286000"/>
              <a:gd name="connsiteY3" fmla="*/ 2795517 h 2795517"/>
              <a:gd name="connsiteX4" fmla="*/ 0 w 2286000"/>
              <a:gd name="connsiteY4" fmla="*/ 0 h 2795517"/>
              <a:gd name="connsiteX0" fmla="*/ 0 w 2286000"/>
              <a:gd name="connsiteY0" fmla="*/ 0 h 3727847"/>
              <a:gd name="connsiteX1" fmla="*/ 2286000 w 2286000"/>
              <a:gd name="connsiteY1" fmla="*/ 0 h 3727847"/>
              <a:gd name="connsiteX2" fmla="*/ 2286000 w 2286000"/>
              <a:gd name="connsiteY2" fmla="*/ 3727847 h 3727847"/>
              <a:gd name="connsiteX3" fmla="*/ 0 w 2286000"/>
              <a:gd name="connsiteY3" fmla="*/ 2795517 h 3727847"/>
              <a:gd name="connsiteX4" fmla="*/ 0 w 2286000"/>
              <a:gd name="connsiteY4" fmla="*/ 0 h 372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727847">
                <a:moveTo>
                  <a:pt x="0" y="0"/>
                </a:moveTo>
                <a:lnTo>
                  <a:pt x="2286000" y="0"/>
                </a:lnTo>
                <a:lnTo>
                  <a:pt x="2286000" y="3727847"/>
                </a:lnTo>
                <a:lnTo>
                  <a:pt x="0" y="2795517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08BA4EF3-F99B-A240-931F-CA3ADC021E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03161" y="785440"/>
            <a:ext cx="2726912" cy="3073241"/>
          </a:xfrm>
          <a:prstGeom prst="rect">
            <a:avLst/>
          </a:prstGeom>
        </p:spPr>
      </p:pic>
      <p:sp>
        <p:nvSpPr>
          <p:cNvPr id="4" name="Bildplatzhalter 3">
            <a:extLst>
              <a:ext uri="{FF2B5EF4-FFF2-40B4-BE49-F238E27FC236}">
                <a16:creationId xmlns:a16="http://schemas.microsoft.com/office/drawing/2014/main" xmlns="" id="{CF243494-F948-4F4B-ABD9-AE1EBEB2627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793600"/>
            <a:ext cx="2286000" cy="2370429"/>
          </a:xfrm>
          <a:custGeom>
            <a:avLst/>
            <a:gdLst>
              <a:gd name="connsiteX0" fmla="*/ 0 w 2286000"/>
              <a:gd name="connsiteY0" fmla="*/ 0 h 2998320"/>
              <a:gd name="connsiteX1" fmla="*/ 2286000 w 2286000"/>
              <a:gd name="connsiteY1" fmla="*/ 0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86000"/>
              <a:gd name="connsiteY0" fmla="*/ 0 h 2998320"/>
              <a:gd name="connsiteX1" fmla="*/ 2286000 w 2286000"/>
              <a:gd name="connsiteY1" fmla="*/ 936886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86000"/>
              <a:gd name="connsiteY0" fmla="*/ 0 h 2998320"/>
              <a:gd name="connsiteX1" fmla="*/ 2286000 w 2286000"/>
              <a:gd name="connsiteY1" fmla="*/ 1191341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86000"/>
              <a:gd name="connsiteY0" fmla="*/ 0 h 2998320"/>
              <a:gd name="connsiteX1" fmla="*/ 2286000 w 2286000"/>
              <a:gd name="connsiteY1" fmla="*/ 1171902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998320">
                <a:moveTo>
                  <a:pt x="0" y="0"/>
                </a:moveTo>
                <a:lnTo>
                  <a:pt x="2286000" y="1171902"/>
                </a:lnTo>
                <a:lnTo>
                  <a:pt x="2286000" y="2998320"/>
                </a:lnTo>
                <a:lnTo>
                  <a:pt x="0" y="299832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>
            <a:lvl1pPr marL="0" indent="0">
              <a:buNone/>
              <a:defRPr b="0" i="0">
                <a:latin typeface="Calibri Light" panose="020F03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xmlns="" id="{D462B9D9-6BC4-3E47-B574-3F10F81198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753" y="766800"/>
            <a:ext cx="1551462" cy="1913412"/>
          </a:xfrm>
          <a:prstGeom prst="rect">
            <a:avLst/>
          </a:prstGeom>
        </p:spPr>
        <p:txBody>
          <a:bodyPr lIns="0" tIns="0" rIns="90000" bIns="46800"/>
          <a:lstStyle>
            <a:lvl1pPr marL="0" indent="0">
              <a:lnSpc>
                <a:spcPct val="100000"/>
              </a:lnSpc>
              <a:buNone/>
              <a:defRPr sz="2400" b="0" i="0" spc="10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TRUE BEAUTY COMES FROM WITHIN</a:t>
            </a:r>
          </a:p>
        </p:txBody>
      </p:sp>
    </p:spTree>
    <p:extLst>
      <p:ext uri="{BB962C8B-B14F-4D97-AF65-F5344CB8AC3E}">
        <p14:creationId xmlns:p14="http://schemas.microsoft.com/office/powerpoint/2010/main" val="4256615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pos="2767" userDrawn="1">
          <p15:clr>
            <a:srgbClr val="FBAE40"/>
          </p15:clr>
        </p15:guide>
        <p15:guide id="4" orient="horz" pos="1892" userDrawn="1">
          <p15:clr>
            <a:srgbClr val="FBAE40"/>
          </p15:clr>
        </p15:guide>
        <p15:guide id="5" orient="horz" pos="214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xmlns="" id="{4E7B288C-7873-ED43-9560-877BB7BFC3EB}"/>
              </a:ext>
            </a:extLst>
          </p:cNvPr>
          <p:cNvSpPr/>
          <p:nvPr userDrawn="1"/>
        </p:nvSpPr>
        <p:spPr>
          <a:xfrm>
            <a:off x="0" y="-1470"/>
            <a:ext cx="2286000" cy="3727847"/>
          </a:xfrm>
          <a:custGeom>
            <a:avLst/>
            <a:gdLst>
              <a:gd name="connsiteX0" fmla="*/ 0 w 2286000"/>
              <a:gd name="connsiteY0" fmla="*/ 0 h 2795517"/>
              <a:gd name="connsiteX1" fmla="*/ 2286000 w 2286000"/>
              <a:gd name="connsiteY1" fmla="*/ 0 h 2795517"/>
              <a:gd name="connsiteX2" fmla="*/ 2286000 w 2286000"/>
              <a:gd name="connsiteY2" fmla="*/ 2795517 h 2795517"/>
              <a:gd name="connsiteX3" fmla="*/ 0 w 2286000"/>
              <a:gd name="connsiteY3" fmla="*/ 2795517 h 2795517"/>
              <a:gd name="connsiteX4" fmla="*/ 0 w 2286000"/>
              <a:gd name="connsiteY4" fmla="*/ 0 h 2795517"/>
              <a:gd name="connsiteX0" fmla="*/ 0 w 2286000"/>
              <a:gd name="connsiteY0" fmla="*/ 0 h 3727847"/>
              <a:gd name="connsiteX1" fmla="*/ 2286000 w 2286000"/>
              <a:gd name="connsiteY1" fmla="*/ 0 h 3727847"/>
              <a:gd name="connsiteX2" fmla="*/ 2286000 w 2286000"/>
              <a:gd name="connsiteY2" fmla="*/ 3727847 h 3727847"/>
              <a:gd name="connsiteX3" fmla="*/ 0 w 2286000"/>
              <a:gd name="connsiteY3" fmla="*/ 2795517 h 3727847"/>
              <a:gd name="connsiteX4" fmla="*/ 0 w 2286000"/>
              <a:gd name="connsiteY4" fmla="*/ 0 h 372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727847">
                <a:moveTo>
                  <a:pt x="0" y="0"/>
                </a:moveTo>
                <a:lnTo>
                  <a:pt x="2286000" y="0"/>
                </a:lnTo>
                <a:lnTo>
                  <a:pt x="2286000" y="3727847"/>
                </a:lnTo>
                <a:lnTo>
                  <a:pt x="0" y="2795517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Bildplatzhalter 3">
            <a:extLst>
              <a:ext uri="{FF2B5EF4-FFF2-40B4-BE49-F238E27FC236}">
                <a16:creationId xmlns:a16="http://schemas.microsoft.com/office/drawing/2014/main" xmlns="" id="{5187F96F-A9A9-0E4C-9C5C-810144AD61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794047"/>
            <a:ext cx="2286000" cy="2349453"/>
          </a:xfrm>
          <a:custGeom>
            <a:avLst/>
            <a:gdLst>
              <a:gd name="connsiteX0" fmla="*/ 0 w 2286000"/>
              <a:gd name="connsiteY0" fmla="*/ 0 h 2998320"/>
              <a:gd name="connsiteX1" fmla="*/ 2286000 w 2286000"/>
              <a:gd name="connsiteY1" fmla="*/ 0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86000"/>
              <a:gd name="connsiteY0" fmla="*/ 0 h 2998320"/>
              <a:gd name="connsiteX1" fmla="*/ 2286000 w 2286000"/>
              <a:gd name="connsiteY1" fmla="*/ 936886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86000"/>
              <a:gd name="connsiteY0" fmla="*/ 0 h 2998320"/>
              <a:gd name="connsiteX1" fmla="*/ 2286000 w 2286000"/>
              <a:gd name="connsiteY1" fmla="*/ 1181942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998320">
                <a:moveTo>
                  <a:pt x="0" y="0"/>
                </a:moveTo>
                <a:lnTo>
                  <a:pt x="2286000" y="1181942"/>
                </a:lnTo>
                <a:lnTo>
                  <a:pt x="2286000" y="2998320"/>
                </a:lnTo>
                <a:lnTo>
                  <a:pt x="0" y="299832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b="0" i="0">
                <a:latin typeface="Calibri Light" panose="020F03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xmlns="" id="{8C2A5747-A4E3-E34B-90A4-53FA65530A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50702" y="858072"/>
            <a:ext cx="2494872" cy="229995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1300" b="1" i="0" spc="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 err="1"/>
              <a:t>Stronger</a:t>
            </a:r>
            <a:r>
              <a:rPr lang="de-DE" dirty="0"/>
              <a:t> and </a:t>
            </a:r>
            <a:r>
              <a:rPr lang="de-DE" dirty="0" err="1"/>
              <a:t>healthier</a:t>
            </a:r>
            <a:r>
              <a:rPr lang="de-DE" dirty="0"/>
              <a:t> </a:t>
            </a:r>
            <a:r>
              <a:rPr lang="de-DE" dirty="0" err="1"/>
              <a:t>plants</a:t>
            </a:r>
            <a:r>
              <a:rPr lang="de-DE" dirty="0"/>
              <a:t>: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xmlns="" id="{219919EF-CC2F-B24E-97FB-B5A8E88613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753" y="766800"/>
            <a:ext cx="1551462" cy="1913412"/>
          </a:xfrm>
          <a:prstGeom prst="rect">
            <a:avLst/>
          </a:prstGeom>
        </p:spPr>
        <p:txBody>
          <a:bodyPr lIns="0" tIns="0" rIns="90000" bIns="46800"/>
          <a:lstStyle>
            <a:lvl1pPr marL="0" indent="0">
              <a:lnSpc>
                <a:spcPct val="100000"/>
              </a:lnSpc>
              <a:buNone/>
              <a:defRPr sz="2400" b="0" i="0" spc="10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TRUE BEAUTY COMES FROM WITHIN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xmlns="" id="{E4D87CE9-3073-DD47-A63A-5CE43B7823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9332" y="2737931"/>
            <a:ext cx="788545" cy="82095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82C34A67-953C-F24D-A3A6-38067BA666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4387" y="1748839"/>
            <a:ext cx="646355" cy="762911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183C3E17-9CAA-B14A-BC19-B7ED0FD2D0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3618" y="788841"/>
            <a:ext cx="744259" cy="714489"/>
          </a:xfrm>
          <a:prstGeom prst="rect">
            <a:avLst/>
          </a:prstGeom>
        </p:spPr>
      </p:pic>
      <p:sp>
        <p:nvSpPr>
          <p:cNvPr id="18" name="Textplatzhalter 10">
            <a:extLst>
              <a:ext uri="{FF2B5EF4-FFF2-40B4-BE49-F238E27FC236}">
                <a16:creationId xmlns:a16="http://schemas.microsoft.com/office/drawing/2014/main" xmlns="" id="{0B37A077-EAEB-394E-A490-BC9C52F19B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50702" y="1838461"/>
            <a:ext cx="2494872" cy="220146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1300" b="1" i="0" spc="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 err="1"/>
              <a:t>Sustainable</a:t>
            </a:r>
            <a:r>
              <a:rPr lang="de-DE" dirty="0"/>
              <a:t> </a:t>
            </a:r>
            <a:r>
              <a:rPr lang="de-DE" dirty="0" err="1"/>
              <a:t>breeding</a:t>
            </a:r>
            <a:r>
              <a:rPr lang="de-DE" dirty="0"/>
              <a:t>:</a:t>
            </a:r>
          </a:p>
        </p:txBody>
      </p:sp>
      <p:sp>
        <p:nvSpPr>
          <p:cNvPr id="19" name="Textplatzhalter 10">
            <a:extLst>
              <a:ext uri="{FF2B5EF4-FFF2-40B4-BE49-F238E27FC236}">
                <a16:creationId xmlns:a16="http://schemas.microsoft.com/office/drawing/2014/main" xmlns="" id="{C7DBB065-D695-894E-8DC0-7A34A174590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50702" y="2818848"/>
            <a:ext cx="2494872" cy="229995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1300" b="1" i="0" spc="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 err="1"/>
              <a:t>Economic</a:t>
            </a:r>
            <a:r>
              <a:rPr lang="de-DE" dirty="0"/>
              <a:t> </a:t>
            </a:r>
            <a:r>
              <a:rPr lang="de-DE" dirty="0" err="1"/>
              <a:t>success</a:t>
            </a:r>
            <a:r>
              <a:rPr lang="de-DE" dirty="0"/>
              <a:t>:</a:t>
            </a:r>
          </a:p>
        </p:txBody>
      </p:sp>
      <p:sp>
        <p:nvSpPr>
          <p:cNvPr id="21" name="Textplatzhalter 10">
            <a:extLst>
              <a:ext uri="{FF2B5EF4-FFF2-40B4-BE49-F238E27FC236}">
                <a16:creationId xmlns:a16="http://schemas.microsoft.com/office/drawing/2014/main" xmlns="" id="{D4782B20-369B-604A-B522-9EC5C153A7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50702" y="2040697"/>
            <a:ext cx="1992701" cy="452199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1300" b="0" i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 err="1"/>
              <a:t>thanks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DNA-</a:t>
            </a:r>
            <a:r>
              <a:rPr lang="de-DE" dirty="0" err="1"/>
              <a:t>changing</a:t>
            </a:r>
            <a:r>
              <a:rPr lang="de-DE" dirty="0"/>
              <a:t> </a:t>
            </a:r>
            <a:r>
              <a:rPr lang="de-DE" dirty="0" err="1"/>
              <a:t>technology</a:t>
            </a:r>
            <a:endParaRPr lang="de-DE" dirty="0"/>
          </a:p>
        </p:txBody>
      </p:sp>
      <p:sp>
        <p:nvSpPr>
          <p:cNvPr id="22" name="Textplatzhalter 10">
            <a:extLst>
              <a:ext uri="{FF2B5EF4-FFF2-40B4-BE49-F238E27FC236}">
                <a16:creationId xmlns:a16="http://schemas.microsoft.com/office/drawing/2014/main" xmlns="" id="{BD98186D-9189-354A-9610-9142116B2C0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50702" y="3039939"/>
            <a:ext cx="1992701" cy="452199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1300" b="0" i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 err="1"/>
              <a:t>thanks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DNA-</a:t>
            </a:r>
            <a:r>
              <a:rPr lang="de-DE" dirty="0" err="1"/>
              <a:t>changing</a:t>
            </a:r>
            <a:r>
              <a:rPr lang="de-DE" dirty="0"/>
              <a:t> </a:t>
            </a:r>
            <a:r>
              <a:rPr lang="de-DE" dirty="0" err="1"/>
              <a:t>technology</a:t>
            </a:r>
            <a:endParaRPr lang="de-DE" dirty="0"/>
          </a:p>
        </p:txBody>
      </p:sp>
      <p:sp>
        <p:nvSpPr>
          <p:cNvPr id="25" name="Textplatzhalter 10">
            <a:extLst>
              <a:ext uri="{FF2B5EF4-FFF2-40B4-BE49-F238E27FC236}">
                <a16:creationId xmlns:a16="http://schemas.microsoft.com/office/drawing/2014/main" xmlns="" id="{AF2DCD32-0F28-0949-939D-B6FE3C8DE1D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50702" y="1069737"/>
            <a:ext cx="1992701" cy="452199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1300" b="0" i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 err="1"/>
              <a:t>thanks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DNA-</a:t>
            </a:r>
            <a:r>
              <a:rPr lang="de-DE" dirty="0" err="1"/>
              <a:t>changing</a:t>
            </a:r>
            <a:r>
              <a:rPr lang="de-DE" dirty="0"/>
              <a:t> </a:t>
            </a:r>
            <a:r>
              <a:rPr lang="de-DE" dirty="0" err="1"/>
              <a:t>technology</a:t>
            </a:r>
            <a:endParaRPr lang="de-DE" dirty="0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xmlns="" id="{252F1019-9B0D-5F44-809B-54A89171599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141954" y="4044127"/>
            <a:ext cx="676087" cy="76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01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2958" userDrawn="1">
          <p15:clr>
            <a:srgbClr val="FBAE40"/>
          </p15:clr>
        </p15:guide>
        <p15:guide id="4" orient="horz" pos="2890" userDrawn="1">
          <p15:clr>
            <a:srgbClr val="FBAE40"/>
          </p15:clr>
        </p15:guide>
        <p15:guide id="5" pos="512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1">
            <a:extLst>
              <a:ext uri="{FF2B5EF4-FFF2-40B4-BE49-F238E27FC236}">
                <a16:creationId xmlns:a16="http://schemas.microsoft.com/office/drawing/2014/main" xmlns="" id="{D174529E-489D-2140-89C2-C087311B80B7}"/>
              </a:ext>
            </a:extLst>
          </p:cNvPr>
          <p:cNvSpPr/>
          <p:nvPr userDrawn="1"/>
        </p:nvSpPr>
        <p:spPr>
          <a:xfrm>
            <a:off x="0" y="-1470"/>
            <a:ext cx="2286000" cy="3727847"/>
          </a:xfrm>
          <a:custGeom>
            <a:avLst/>
            <a:gdLst>
              <a:gd name="connsiteX0" fmla="*/ 0 w 2286000"/>
              <a:gd name="connsiteY0" fmla="*/ 0 h 2795517"/>
              <a:gd name="connsiteX1" fmla="*/ 2286000 w 2286000"/>
              <a:gd name="connsiteY1" fmla="*/ 0 h 2795517"/>
              <a:gd name="connsiteX2" fmla="*/ 2286000 w 2286000"/>
              <a:gd name="connsiteY2" fmla="*/ 2795517 h 2795517"/>
              <a:gd name="connsiteX3" fmla="*/ 0 w 2286000"/>
              <a:gd name="connsiteY3" fmla="*/ 2795517 h 2795517"/>
              <a:gd name="connsiteX4" fmla="*/ 0 w 2286000"/>
              <a:gd name="connsiteY4" fmla="*/ 0 h 2795517"/>
              <a:gd name="connsiteX0" fmla="*/ 0 w 2286000"/>
              <a:gd name="connsiteY0" fmla="*/ 0 h 3727847"/>
              <a:gd name="connsiteX1" fmla="*/ 2286000 w 2286000"/>
              <a:gd name="connsiteY1" fmla="*/ 0 h 3727847"/>
              <a:gd name="connsiteX2" fmla="*/ 2286000 w 2286000"/>
              <a:gd name="connsiteY2" fmla="*/ 3727847 h 3727847"/>
              <a:gd name="connsiteX3" fmla="*/ 0 w 2286000"/>
              <a:gd name="connsiteY3" fmla="*/ 2795517 h 3727847"/>
              <a:gd name="connsiteX4" fmla="*/ 0 w 2286000"/>
              <a:gd name="connsiteY4" fmla="*/ 0 h 372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727847">
                <a:moveTo>
                  <a:pt x="0" y="0"/>
                </a:moveTo>
                <a:lnTo>
                  <a:pt x="2286000" y="0"/>
                </a:lnTo>
                <a:lnTo>
                  <a:pt x="2286000" y="3727847"/>
                </a:lnTo>
                <a:lnTo>
                  <a:pt x="0" y="2795517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xmlns="" id="{8C2A5747-A4E3-E34B-90A4-53FA65530A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1152" y="829791"/>
            <a:ext cx="3252772" cy="229995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1400" b="0" i="0" spc="8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THE KEY IS TO UNDERSTAND THE KEY.</a:t>
            </a:r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xmlns="" id="{E2CACF43-C0B4-6942-9C9A-AB7B601A4A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794047"/>
            <a:ext cx="2286000" cy="2349453"/>
          </a:xfrm>
          <a:custGeom>
            <a:avLst/>
            <a:gdLst>
              <a:gd name="connsiteX0" fmla="*/ 0 w 2286000"/>
              <a:gd name="connsiteY0" fmla="*/ 0 h 2998320"/>
              <a:gd name="connsiteX1" fmla="*/ 2286000 w 2286000"/>
              <a:gd name="connsiteY1" fmla="*/ 0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86000"/>
              <a:gd name="connsiteY0" fmla="*/ 0 h 2998320"/>
              <a:gd name="connsiteX1" fmla="*/ 2286000 w 2286000"/>
              <a:gd name="connsiteY1" fmla="*/ 936886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86000"/>
              <a:gd name="connsiteY0" fmla="*/ 0 h 2998320"/>
              <a:gd name="connsiteX1" fmla="*/ 2286000 w 2286000"/>
              <a:gd name="connsiteY1" fmla="*/ 1181942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998320">
                <a:moveTo>
                  <a:pt x="0" y="0"/>
                </a:moveTo>
                <a:lnTo>
                  <a:pt x="2286000" y="1181942"/>
                </a:lnTo>
                <a:lnTo>
                  <a:pt x="2286000" y="2998320"/>
                </a:lnTo>
                <a:lnTo>
                  <a:pt x="0" y="299832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b="0" i="0">
                <a:latin typeface="Calibri Light" panose="020F03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xmlns="" id="{219919EF-CC2F-B24E-97FB-B5A8E88613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752" y="765122"/>
            <a:ext cx="1419487" cy="1262959"/>
          </a:xfrm>
          <a:prstGeom prst="rect">
            <a:avLst/>
          </a:prstGeom>
        </p:spPr>
        <p:txBody>
          <a:bodyPr lIns="0" tIns="0" rIns="90000" bIns="46800"/>
          <a:lstStyle>
            <a:lvl1pPr marL="0" indent="0">
              <a:lnSpc>
                <a:spcPct val="100000"/>
              </a:lnSpc>
              <a:buNone/>
              <a:defRPr sz="2400" b="0" i="0" spc="8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HOW IT WORKS</a:t>
            </a:r>
          </a:p>
        </p:txBody>
      </p:sp>
      <p:sp>
        <p:nvSpPr>
          <p:cNvPr id="23" name="Textplatzhalter 10">
            <a:extLst>
              <a:ext uri="{FF2B5EF4-FFF2-40B4-BE49-F238E27FC236}">
                <a16:creationId xmlns:a16="http://schemas.microsoft.com/office/drawing/2014/main" xmlns="" id="{F438FF76-F6AD-E74C-BE45-A0DFD12175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1151" y="1248848"/>
            <a:ext cx="4648779" cy="1814863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1300" b="0" i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 err="1"/>
              <a:t>thanks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DNA-</a:t>
            </a:r>
            <a:r>
              <a:rPr lang="de-DE" dirty="0" err="1"/>
              <a:t>changing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technology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7CE308C2-8927-8A4F-B515-E5C5301364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41954" y="4044127"/>
            <a:ext cx="676087" cy="76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053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points_dark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1">
            <a:extLst>
              <a:ext uri="{FF2B5EF4-FFF2-40B4-BE49-F238E27FC236}">
                <a16:creationId xmlns:a16="http://schemas.microsoft.com/office/drawing/2014/main" xmlns="" id="{D174529E-489D-2140-89C2-C087311B80B7}"/>
              </a:ext>
            </a:extLst>
          </p:cNvPr>
          <p:cNvSpPr/>
          <p:nvPr userDrawn="1"/>
        </p:nvSpPr>
        <p:spPr>
          <a:xfrm>
            <a:off x="0" y="0"/>
            <a:ext cx="2286000" cy="3727847"/>
          </a:xfrm>
          <a:custGeom>
            <a:avLst/>
            <a:gdLst>
              <a:gd name="connsiteX0" fmla="*/ 0 w 2286000"/>
              <a:gd name="connsiteY0" fmla="*/ 0 h 2795517"/>
              <a:gd name="connsiteX1" fmla="*/ 2286000 w 2286000"/>
              <a:gd name="connsiteY1" fmla="*/ 0 h 2795517"/>
              <a:gd name="connsiteX2" fmla="*/ 2286000 w 2286000"/>
              <a:gd name="connsiteY2" fmla="*/ 2795517 h 2795517"/>
              <a:gd name="connsiteX3" fmla="*/ 0 w 2286000"/>
              <a:gd name="connsiteY3" fmla="*/ 2795517 h 2795517"/>
              <a:gd name="connsiteX4" fmla="*/ 0 w 2286000"/>
              <a:gd name="connsiteY4" fmla="*/ 0 h 2795517"/>
              <a:gd name="connsiteX0" fmla="*/ 0 w 2286000"/>
              <a:gd name="connsiteY0" fmla="*/ 0 h 3727847"/>
              <a:gd name="connsiteX1" fmla="*/ 2286000 w 2286000"/>
              <a:gd name="connsiteY1" fmla="*/ 0 h 3727847"/>
              <a:gd name="connsiteX2" fmla="*/ 2286000 w 2286000"/>
              <a:gd name="connsiteY2" fmla="*/ 3727847 h 3727847"/>
              <a:gd name="connsiteX3" fmla="*/ 0 w 2286000"/>
              <a:gd name="connsiteY3" fmla="*/ 2795517 h 3727847"/>
              <a:gd name="connsiteX4" fmla="*/ 0 w 2286000"/>
              <a:gd name="connsiteY4" fmla="*/ 0 h 372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727847">
                <a:moveTo>
                  <a:pt x="0" y="0"/>
                </a:moveTo>
                <a:lnTo>
                  <a:pt x="2286000" y="0"/>
                </a:lnTo>
                <a:lnTo>
                  <a:pt x="2286000" y="3727847"/>
                </a:lnTo>
                <a:lnTo>
                  <a:pt x="0" y="2795517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xmlns="" id="{8C2A5747-A4E3-E34B-90A4-53FA65530A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1152" y="829791"/>
            <a:ext cx="3252772" cy="229995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1400" b="0" i="0" spc="8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THE KEY IS TO UNDERSTAND THE KEY.</a:t>
            </a:r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xmlns="" id="{E2CACF43-C0B4-6942-9C9A-AB7B601A4A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794047"/>
            <a:ext cx="2286000" cy="2349453"/>
          </a:xfrm>
          <a:custGeom>
            <a:avLst/>
            <a:gdLst>
              <a:gd name="connsiteX0" fmla="*/ 0 w 2286000"/>
              <a:gd name="connsiteY0" fmla="*/ 0 h 2998320"/>
              <a:gd name="connsiteX1" fmla="*/ 2286000 w 2286000"/>
              <a:gd name="connsiteY1" fmla="*/ 0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86000"/>
              <a:gd name="connsiteY0" fmla="*/ 0 h 2998320"/>
              <a:gd name="connsiteX1" fmla="*/ 2286000 w 2286000"/>
              <a:gd name="connsiteY1" fmla="*/ 936886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86000"/>
              <a:gd name="connsiteY0" fmla="*/ 0 h 2998320"/>
              <a:gd name="connsiteX1" fmla="*/ 2286000 w 2286000"/>
              <a:gd name="connsiteY1" fmla="*/ 1181942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998320">
                <a:moveTo>
                  <a:pt x="0" y="0"/>
                </a:moveTo>
                <a:lnTo>
                  <a:pt x="2286000" y="1181942"/>
                </a:lnTo>
                <a:lnTo>
                  <a:pt x="2286000" y="2998320"/>
                </a:lnTo>
                <a:lnTo>
                  <a:pt x="0" y="299832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b="0" i="0">
                <a:latin typeface="Calibri Light" panose="020F03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xmlns="" id="{219919EF-CC2F-B24E-97FB-B5A8E88613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752" y="766800"/>
            <a:ext cx="1419487" cy="1262959"/>
          </a:xfrm>
          <a:prstGeom prst="rect">
            <a:avLst/>
          </a:prstGeom>
        </p:spPr>
        <p:txBody>
          <a:bodyPr lIns="0" tIns="0" rIns="90000" bIns="46800"/>
          <a:lstStyle>
            <a:lvl1pPr marL="0" indent="0">
              <a:lnSpc>
                <a:spcPct val="100000"/>
              </a:lnSpc>
              <a:buNone/>
              <a:defRPr sz="2400" b="0" i="0" spc="8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HOW IT WORKS</a:t>
            </a:r>
          </a:p>
        </p:txBody>
      </p:sp>
      <p:sp>
        <p:nvSpPr>
          <p:cNvPr id="23" name="Textplatzhalter 10">
            <a:extLst>
              <a:ext uri="{FF2B5EF4-FFF2-40B4-BE49-F238E27FC236}">
                <a16:creationId xmlns:a16="http://schemas.microsoft.com/office/drawing/2014/main" xmlns="" id="{F438FF76-F6AD-E74C-BE45-A0DFD12175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1151" y="1248848"/>
            <a:ext cx="4648779" cy="1814863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285750" indent="-285750">
              <a:buFontTx/>
              <a:buBlip>
                <a:blip r:embed="rId2"/>
              </a:buBlip>
              <a:defRPr sz="1300" b="0" i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 err="1"/>
              <a:t>thanks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DNA-</a:t>
            </a:r>
            <a:r>
              <a:rPr lang="de-DE" dirty="0" err="1"/>
              <a:t>changing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technology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C0980894-965F-9D45-A41E-797F4F49A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41954" y="4044127"/>
            <a:ext cx="676087" cy="76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277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points_ligh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1">
            <a:extLst>
              <a:ext uri="{FF2B5EF4-FFF2-40B4-BE49-F238E27FC236}">
                <a16:creationId xmlns:a16="http://schemas.microsoft.com/office/drawing/2014/main" xmlns="" id="{D174529E-489D-2140-89C2-C087311B80B7}"/>
              </a:ext>
            </a:extLst>
          </p:cNvPr>
          <p:cNvSpPr/>
          <p:nvPr userDrawn="1"/>
        </p:nvSpPr>
        <p:spPr>
          <a:xfrm>
            <a:off x="0" y="-1470"/>
            <a:ext cx="2286000" cy="3727847"/>
          </a:xfrm>
          <a:custGeom>
            <a:avLst/>
            <a:gdLst>
              <a:gd name="connsiteX0" fmla="*/ 0 w 2286000"/>
              <a:gd name="connsiteY0" fmla="*/ 0 h 2795517"/>
              <a:gd name="connsiteX1" fmla="*/ 2286000 w 2286000"/>
              <a:gd name="connsiteY1" fmla="*/ 0 h 2795517"/>
              <a:gd name="connsiteX2" fmla="*/ 2286000 w 2286000"/>
              <a:gd name="connsiteY2" fmla="*/ 2795517 h 2795517"/>
              <a:gd name="connsiteX3" fmla="*/ 0 w 2286000"/>
              <a:gd name="connsiteY3" fmla="*/ 2795517 h 2795517"/>
              <a:gd name="connsiteX4" fmla="*/ 0 w 2286000"/>
              <a:gd name="connsiteY4" fmla="*/ 0 h 2795517"/>
              <a:gd name="connsiteX0" fmla="*/ 0 w 2286000"/>
              <a:gd name="connsiteY0" fmla="*/ 0 h 3727847"/>
              <a:gd name="connsiteX1" fmla="*/ 2286000 w 2286000"/>
              <a:gd name="connsiteY1" fmla="*/ 0 h 3727847"/>
              <a:gd name="connsiteX2" fmla="*/ 2286000 w 2286000"/>
              <a:gd name="connsiteY2" fmla="*/ 3727847 h 3727847"/>
              <a:gd name="connsiteX3" fmla="*/ 0 w 2286000"/>
              <a:gd name="connsiteY3" fmla="*/ 2795517 h 3727847"/>
              <a:gd name="connsiteX4" fmla="*/ 0 w 2286000"/>
              <a:gd name="connsiteY4" fmla="*/ 0 h 372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727847">
                <a:moveTo>
                  <a:pt x="0" y="0"/>
                </a:moveTo>
                <a:lnTo>
                  <a:pt x="2286000" y="0"/>
                </a:lnTo>
                <a:lnTo>
                  <a:pt x="2286000" y="3727847"/>
                </a:lnTo>
                <a:lnTo>
                  <a:pt x="0" y="2795517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xmlns="" id="{8C2A5747-A4E3-E34B-90A4-53FA65530A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1152" y="829791"/>
            <a:ext cx="3252772" cy="229995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1400" b="0" i="0" spc="8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THE KEY IS TO UNDERSTAND THE KEY.</a:t>
            </a:r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xmlns="" id="{E2CACF43-C0B4-6942-9C9A-AB7B601A4A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794047"/>
            <a:ext cx="2286000" cy="2349453"/>
          </a:xfrm>
          <a:custGeom>
            <a:avLst/>
            <a:gdLst>
              <a:gd name="connsiteX0" fmla="*/ 0 w 2286000"/>
              <a:gd name="connsiteY0" fmla="*/ 0 h 2998320"/>
              <a:gd name="connsiteX1" fmla="*/ 2286000 w 2286000"/>
              <a:gd name="connsiteY1" fmla="*/ 0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86000"/>
              <a:gd name="connsiteY0" fmla="*/ 0 h 2998320"/>
              <a:gd name="connsiteX1" fmla="*/ 2286000 w 2286000"/>
              <a:gd name="connsiteY1" fmla="*/ 936886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86000"/>
              <a:gd name="connsiteY0" fmla="*/ 0 h 2998320"/>
              <a:gd name="connsiteX1" fmla="*/ 2286000 w 2286000"/>
              <a:gd name="connsiteY1" fmla="*/ 1181942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998320">
                <a:moveTo>
                  <a:pt x="0" y="0"/>
                </a:moveTo>
                <a:lnTo>
                  <a:pt x="2286000" y="1181942"/>
                </a:lnTo>
                <a:lnTo>
                  <a:pt x="2286000" y="2998320"/>
                </a:lnTo>
                <a:lnTo>
                  <a:pt x="0" y="299832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b="0" i="0">
                <a:latin typeface="Calibri Light" panose="020F03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xmlns="" id="{219919EF-CC2F-B24E-97FB-B5A8E88613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752" y="766800"/>
            <a:ext cx="1419487" cy="1262959"/>
          </a:xfrm>
          <a:prstGeom prst="rect">
            <a:avLst/>
          </a:prstGeom>
        </p:spPr>
        <p:txBody>
          <a:bodyPr lIns="0" tIns="0" rIns="90000" bIns="46800"/>
          <a:lstStyle>
            <a:lvl1pPr marL="0" indent="0">
              <a:lnSpc>
                <a:spcPct val="100000"/>
              </a:lnSpc>
              <a:buNone/>
              <a:defRPr sz="2400" b="0" i="0" spc="8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HOW IT WORKS</a:t>
            </a:r>
          </a:p>
        </p:txBody>
      </p:sp>
      <p:sp>
        <p:nvSpPr>
          <p:cNvPr id="23" name="Textplatzhalter 10">
            <a:extLst>
              <a:ext uri="{FF2B5EF4-FFF2-40B4-BE49-F238E27FC236}">
                <a16:creationId xmlns:a16="http://schemas.microsoft.com/office/drawing/2014/main" xmlns="" id="{F438FF76-F6AD-E74C-BE45-A0DFD12175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1151" y="1248848"/>
            <a:ext cx="4648779" cy="1814863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285750" indent="-285750">
              <a:buFontTx/>
              <a:buBlip>
                <a:blip r:embed="rId2"/>
              </a:buBlip>
              <a:defRPr sz="1300" b="0" i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 err="1"/>
              <a:t>thanks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DNA-</a:t>
            </a:r>
            <a:r>
              <a:rPr lang="de-DE" dirty="0" err="1"/>
              <a:t>changing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technology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82BC7335-262D-3845-B619-69F1D68623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41954" y="4044127"/>
            <a:ext cx="676087" cy="76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162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points_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1">
            <a:extLst>
              <a:ext uri="{FF2B5EF4-FFF2-40B4-BE49-F238E27FC236}">
                <a16:creationId xmlns:a16="http://schemas.microsoft.com/office/drawing/2014/main" xmlns="" id="{D174529E-489D-2140-89C2-C087311B80B7}"/>
              </a:ext>
            </a:extLst>
          </p:cNvPr>
          <p:cNvSpPr/>
          <p:nvPr userDrawn="1"/>
        </p:nvSpPr>
        <p:spPr>
          <a:xfrm>
            <a:off x="0" y="-1470"/>
            <a:ext cx="2286000" cy="3727847"/>
          </a:xfrm>
          <a:custGeom>
            <a:avLst/>
            <a:gdLst>
              <a:gd name="connsiteX0" fmla="*/ 0 w 2286000"/>
              <a:gd name="connsiteY0" fmla="*/ 0 h 2795517"/>
              <a:gd name="connsiteX1" fmla="*/ 2286000 w 2286000"/>
              <a:gd name="connsiteY1" fmla="*/ 0 h 2795517"/>
              <a:gd name="connsiteX2" fmla="*/ 2286000 w 2286000"/>
              <a:gd name="connsiteY2" fmla="*/ 2795517 h 2795517"/>
              <a:gd name="connsiteX3" fmla="*/ 0 w 2286000"/>
              <a:gd name="connsiteY3" fmla="*/ 2795517 h 2795517"/>
              <a:gd name="connsiteX4" fmla="*/ 0 w 2286000"/>
              <a:gd name="connsiteY4" fmla="*/ 0 h 2795517"/>
              <a:gd name="connsiteX0" fmla="*/ 0 w 2286000"/>
              <a:gd name="connsiteY0" fmla="*/ 0 h 3727847"/>
              <a:gd name="connsiteX1" fmla="*/ 2286000 w 2286000"/>
              <a:gd name="connsiteY1" fmla="*/ 0 h 3727847"/>
              <a:gd name="connsiteX2" fmla="*/ 2286000 w 2286000"/>
              <a:gd name="connsiteY2" fmla="*/ 3727847 h 3727847"/>
              <a:gd name="connsiteX3" fmla="*/ 0 w 2286000"/>
              <a:gd name="connsiteY3" fmla="*/ 2795517 h 3727847"/>
              <a:gd name="connsiteX4" fmla="*/ 0 w 2286000"/>
              <a:gd name="connsiteY4" fmla="*/ 0 h 372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727847">
                <a:moveTo>
                  <a:pt x="0" y="0"/>
                </a:moveTo>
                <a:lnTo>
                  <a:pt x="2286000" y="0"/>
                </a:lnTo>
                <a:lnTo>
                  <a:pt x="2286000" y="3727847"/>
                </a:lnTo>
                <a:lnTo>
                  <a:pt x="0" y="2795517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xmlns="" id="{8C2A5747-A4E3-E34B-90A4-53FA65530A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1152" y="829791"/>
            <a:ext cx="3252772" cy="229995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1400" b="0" i="0" spc="8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THE KEY IS TO UNDERSTAND THE KEY.</a:t>
            </a:r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xmlns="" id="{E2CACF43-C0B4-6942-9C9A-AB7B601A4A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794047"/>
            <a:ext cx="2286000" cy="2349453"/>
          </a:xfrm>
          <a:custGeom>
            <a:avLst/>
            <a:gdLst>
              <a:gd name="connsiteX0" fmla="*/ 0 w 2286000"/>
              <a:gd name="connsiteY0" fmla="*/ 0 h 2998320"/>
              <a:gd name="connsiteX1" fmla="*/ 2286000 w 2286000"/>
              <a:gd name="connsiteY1" fmla="*/ 0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86000"/>
              <a:gd name="connsiteY0" fmla="*/ 0 h 2998320"/>
              <a:gd name="connsiteX1" fmla="*/ 2286000 w 2286000"/>
              <a:gd name="connsiteY1" fmla="*/ 936886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86000"/>
              <a:gd name="connsiteY0" fmla="*/ 0 h 2998320"/>
              <a:gd name="connsiteX1" fmla="*/ 2286000 w 2286000"/>
              <a:gd name="connsiteY1" fmla="*/ 1181942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998320">
                <a:moveTo>
                  <a:pt x="0" y="0"/>
                </a:moveTo>
                <a:lnTo>
                  <a:pt x="2286000" y="1181942"/>
                </a:lnTo>
                <a:lnTo>
                  <a:pt x="2286000" y="2998320"/>
                </a:lnTo>
                <a:lnTo>
                  <a:pt x="0" y="299832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b="0" i="0">
                <a:latin typeface="Calibri Light" panose="020F03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xmlns="" id="{219919EF-CC2F-B24E-97FB-B5A8E88613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752" y="766800"/>
            <a:ext cx="1419487" cy="1262959"/>
          </a:xfrm>
          <a:prstGeom prst="rect">
            <a:avLst/>
          </a:prstGeom>
        </p:spPr>
        <p:txBody>
          <a:bodyPr lIns="0" tIns="0" rIns="90000" bIns="46800"/>
          <a:lstStyle>
            <a:lvl1pPr marL="0" indent="0">
              <a:lnSpc>
                <a:spcPct val="100000"/>
              </a:lnSpc>
              <a:buNone/>
              <a:defRPr sz="2400" b="0" i="0" spc="8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HOW IT WORKS</a:t>
            </a:r>
          </a:p>
        </p:txBody>
      </p:sp>
      <p:sp>
        <p:nvSpPr>
          <p:cNvPr id="23" name="Textplatzhalter 10">
            <a:extLst>
              <a:ext uri="{FF2B5EF4-FFF2-40B4-BE49-F238E27FC236}">
                <a16:creationId xmlns:a16="http://schemas.microsoft.com/office/drawing/2014/main" xmlns="" id="{F438FF76-F6AD-E74C-BE45-A0DFD12175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1151" y="1248848"/>
            <a:ext cx="4648779" cy="1814863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285750" indent="-285750">
              <a:buFontTx/>
              <a:buBlip>
                <a:blip r:embed="rId2"/>
              </a:buBlip>
              <a:defRPr sz="1300" b="0" i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 err="1"/>
              <a:t>thanks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DNA-</a:t>
            </a:r>
            <a:r>
              <a:rPr lang="de-DE" dirty="0" err="1"/>
              <a:t>changing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technology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9524B78B-55A7-A14B-933A-306BD81B02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41954" y="4044127"/>
            <a:ext cx="676087" cy="76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28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points_lila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1">
            <a:extLst>
              <a:ext uri="{FF2B5EF4-FFF2-40B4-BE49-F238E27FC236}">
                <a16:creationId xmlns:a16="http://schemas.microsoft.com/office/drawing/2014/main" xmlns="" id="{D174529E-489D-2140-89C2-C087311B80B7}"/>
              </a:ext>
            </a:extLst>
          </p:cNvPr>
          <p:cNvSpPr/>
          <p:nvPr userDrawn="1"/>
        </p:nvSpPr>
        <p:spPr>
          <a:xfrm>
            <a:off x="0" y="-1470"/>
            <a:ext cx="2286000" cy="3727847"/>
          </a:xfrm>
          <a:custGeom>
            <a:avLst/>
            <a:gdLst>
              <a:gd name="connsiteX0" fmla="*/ 0 w 2286000"/>
              <a:gd name="connsiteY0" fmla="*/ 0 h 2795517"/>
              <a:gd name="connsiteX1" fmla="*/ 2286000 w 2286000"/>
              <a:gd name="connsiteY1" fmla="*/ 0 h 2795517"/>
              <a:gd name="connsiteX2" fmla="*/ 2286000 w 2286000"/>
              <a:gd name="connsiteY2" fmla="*/ 2795517 h 2795517"/>
              <a:gd name="connsiteX3" fmla="*/ 0 w 2286000"/>
              <a:gd name="connsiteY3" fmla="*/ 2795517 h 2795517"/>
              <a:gd name="connsiteX4" fmla="*/ 0 w 2286000"/>
              <a:gd name="connsiteY4" fmla="*/ 0 h 2795517"/>
              <a:gd name="connsiteX0" fmla="*/ 0 w 2286000"/>
              <a:gd name="connsiteY0" fmla="*/ 0 h 3727847"/>
              <a:gd name="connsiteX1" fmla="*/ 2286000 w 2286000"/>
              <a:gd name="connsiteY1" fmla="*/ 0 h 3727847"/>
              <a:gd name="connsiteX2" fmla="*/ 2286000 w 2286000"/>
              <a:gd name="connsiteY2" fmla="*/ 3727847 h 3727847"/>
              <a:gd name="connsiteX3" fmla="*/ 0 w 2286000"/>
              <a:gd name="connsiteY3" fmla="*/ 2795517 h 3727847"/>
              <a:gd name="connsiteX4" fmla="*/ 0 w 2286000"/>
              <a:gd name="connsiteY4" fmla="*/ 0 h 372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727847">
                <a:moveTo>
                  <a:pt x="0" y="0"/>
                </a:moveTo>
                <a:lnTo>
                  <a:pt x="2286000" y="0"/>
                </a:lnTo>
                <a:lnTo>
                  <a:pt x="2286000" y="3727847"/>
                </a:lnTo>
                <a:lnTo>
                  <a:pt x="0" y="2795517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xmlns="" id="{8C2A5747-A4E3-E34B-90A4-53FA65530A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1152" y="829791"/>
            <a:ext cx="3252772" cy="229995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1400" b="0" i="0" spc="8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THE KEY IS TO UNDERSTAND THE KEY.</a:t>
            </a:r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xmlns="" id="{E2CACF43-C0B4-6942-9C9A-AB7B601A4A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794047"/>
            <a:ext cx="2286000" cy="2349453"/>
          </a:xfrm>
          <a:custGeom>
            <a:avLst/>
            <a:gdLst>
              <a:gd name="connsiteX0" fmla="*/ 0 w 2286000"/>
              <a:gd name="connsiteY0" fmla="*/ 0 h 2998320"/>
              <a:gd name="connsiteX1" fmla="*/ 2286000 w 2286000"/>
              <a:gd name="connsiteY1" fmla="*/ 0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86000"/>
              <a:gd name="connsiteY0" fmla="*/ 0 h 2998320"/>
              <a:gd name="connsiteX1" fmla="*/ 2286000 w 2286000"/>
              <a:gd name="connsiteY1" fmla="*/ 936886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86000"/>
              <a:gd name="connsiteY0" fmla="*/ 0 h 2998320"/>
              <a:gd name="connsiteX1" fmla="*/ 2286000 w 2286000"/>
              <a:gd name="connsiteY1" fmla="*/ 1181942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998320">
                <a:moveTo>
                  <a:pt x="0" y="0"/>
                </a:moveTo>
                <a:lnTo>
                  <a:pt x="2286000" y="1181942"/>
                </a:lnTo>
                <a:lnTo>
                  <a:pt x="2286000" y="2998320"/>
                </a:lnTo>
                <a:lnTo>
                  <a:pt x="0" y="299832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b="0" i="0">
                <a:latin typeface="Calibri Light" panose="020F03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xmlns="" id="{219919EF-CC2F-B24E-97FB-B5A8E88613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752" y="766800"/>
            <a:ext cx="1419487" cy="1262959"/>
          </a:xfrm>
          <a:prstGeom prst="rect">
            <a:avLst/>
          </a:prstGeom>
        </p:spPr>
        <p:txBody>
          <a:bodyPr lIns="0" tIns="0" rIns="90000" bIns="46800"/>
          <a:lstStyle>
            <a:lvl1pPr marL="0" indent="0">
              <a:lnSpc>
                <a:spcPct val="100000"/>
              </a:lnSpc>
              <a:buNone/>
              <a:defRPr sz="2400" b="0" i="0" spc="8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HOW IT WORKS</a:t>
            </a:r>
          </a:p>
        </p:txBody>
      </p:sp>
      <p:sp>
        <p:nvSpPr>
          <p:cNvPr id="23" name="Textplatzhalter 10">
            <a:extLst>
              <a:ext uri="{FF2B5EF4-FFF2-40B4-BE49-F238E27FC236}">
                <a16:creationId xmlns:a16="http://schemas.microsoft.com/office/drawing/2014/main" xmlns="" id="{F438FF76-F6AD-E74C-BE45-A0DFD12175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1151" y="1248848"/>
            <a:ext cx="4648779" cy="1814863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285750" indent="-285750">
              <a:buFontTx/>
              <a:buBlip>
                <a:blip r:embed="rId2"/>
              </a:buBlip>
              <a:defRPr sz="1300" b="0" i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 err="1"/>
              <a:t>thanks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DNA-</a:t>
            </a:r>
            <a:r>
              <a:rPr lang="de-DE" dirty="0" err="1"/>
              <a:t>changing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technology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63EEC09E-6325-B84A-904B-8FBCF3764F5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41954" y="4044127"/>
            <a:ext cx="676087" cy="76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404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points_apric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1">
            <a:extLst>
              <a:ext uri="{FF2B5EF4-FFF2-40B4-BE49-F238E27FC236}">
                <a16:creationId xmlns:a16="http://schemas.microsoft.com/office/drawing/2014/main" xmlns="" id="{D174529E-489D-2140-89C2-C087311B80B7}"/>
              </a:ext>
            </a:extLst>
          </p:cNvPr>
          <p:cNvSpPr/>
          <p:nvPr userDrawn="1"/>
        </p:nvSpPr>
        <p:spPr>
          <a:xfrm>
            <a:off x="0" y="-1470"/>
            <a:ext cx="2286000" cy="3727847"/>
          </a:xfrm>
          <a:custGeom>
            <a:avLst/>
            <a:gdLst>
              <a:gd name="connsiteX0" fmla="*/ 0 w 2286000"/>
              <a:gd name="connsiteY0" fmla="*/ 0 h 2795517"/>
              <a:gd name="connsiteX1" fmla="*/ 2286000 w 2286000"/>
              <a:gd name="connsiteY1" fmla="*/ 0 h 2795517"/>
              <a:gd name="connsiteX2" fmla="*/ 2286000 w 2286000"/>
              <a:gd name="connsiteY2" fmla="*/ 2795517 h 2795517"/>
              <a:gd name="connsiteX3" fmla="*/ 0 w 2286000"/>
              <a:gd name="connsiteY3" fmla="*/ 2795517 h 2795517"/>
              <a:gd name="connsiteX4" fmla="*/ 0 w 2286000"/>
              <a:gd name="connsiteY4" fmla="*/ 0 h 2795517"/>
              <a:gd name="connsiteX0" fmla="*/ 0 w 2286000"/>
              <a:gd name="connsiteY0" fmla="*/ 0 h 3727847"/>
              <a:gd name="connsiteX1" fmla="*/ 2286000 w 2286000"/>
              <a:gd name="connsiteY1" fmla="*/ 0 h 3727847"/>
              <a:gd name="connsiteX2" fmla="*/ 2286000 w 2286000"/>
              <a:gd name="connsiteY2" fmla="*/ 3727847 h 3727847"/>
              <a:gd name="connsiteX3" fmla="*/ 0 w 2286000"/>
              <a:gd name="connsiteY3" fmla="*/ 2795517 h 3727847"/>
              <a:gd name="connsiteX4" fmla="*/ 0 w 2286000"/>
              <a:gd name="connsiteY4" fmla="*/ 0 h 372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727847">
                <a:moveTo>
                  <a:pt x="0" y="0"/>
                </a:moveTo>
                <a:lnTo>
                  <a:pt x="2286000" y="0"/>
                </a:lnTo>
                <a:lnTo>
                  <a:pt x="2286000" y="3727847"/>
                </a:lnTo>
                <a:lnTo>
                  <a:pt x="0" y="2795517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xmlns="" id="{8C2A5747-A4E3-E34B-90A4-53FA65530A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1152" y="829791"/>
            <a:ext cx="3252772" cy="229995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1400" b="0" i="0" spc="8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THE KEY IS TO UNDERSTAND THE KEY.</a:t>
            </a:r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xmlns="" id="{E2CACF43-C0B4-6942-9C9A-AB7B601A4A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794047"/>
            <a:ext cx="2286000" cy="2349453"/>
          </a:xfrm>
          <a:custGeom>
            <a:avLst/>
            <a:gdLst>
              <a:gd name="connsiteX0" fmla="*/ 0 w 2286000"/>
              <a:gd name="connsiteY0" fmla="*/ 0 h 2998320"/>
              <a:gd name="connsiteX1" fmla="*/ 2286000 w 2286000"/>
              <a:gd name="connsiteY1" fmla="*/ 0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86000"/>
              <a:gd name="connsiteY0" fmla="*/ 0 h 2998320"/>
              <a:gd name="connsiteX1" fmla="*/ 2286000 w 2286000"/>
              <a:gd name="connsiteY1" fmla="*/ 936886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86000"/>
              <a:gd name="connsiteY0" fmla="*/ 0 h 2998320"/>
              <a:gd name="connsiteX1" fmla="*/ 2286000 w 2286000"/>
              <a:gd name="connsiteY1" fmla="*/ 1181942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998320">
                <a:moveTo>
                  <a:pt x="0" y="0"/>
                </a:moveTo>
                <a:lnTo>
                  <a:pt x="2286000" y="1181942"/>
                </a:lnTo>
                <a:lnTo>
                  <a:pt x="2286000" y="2998320"/>
                </a:lnTo>
                <a:lnTo>
                  <a:pt x="0" y="299832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b="0" i="0">
                <a:latin typeface="Calibri Light" panose="020F03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xmlns="" id="{219919EF-CC2F-B24E-97FB-B5A8E88613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752" y="766800"/>
            <a:ext cx="1419487" cy="1262959"/>
          </a:xfrm>
          <a:prstGeom prst="rect">
            <a:avLst/>
          </a:prstGeom>
        </p:spPr>
        <p:txBody>
          <a:bodyPr lIns="0" tIns="0" rIns="90000" bIns="46800"/>
          <a:lstStyle>
            <a:lvl1pPr marL="0" indent="0">
              <a:lnSpc>
                <a:spcPct val="100000"/>
              </a:lnSpc>
              <a:buNone/>
              <a:defRPr sz="2400" b="0" i="0" spc="8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HOW IT WORKS</a:t>
            </a:r>
          </a:p>
        </p:txBody>
      </p:sp>
      <p:sp>
        <p:nvSpPr>
          <p:cNvPr id="23" name="Textplatzhalter 10">
            <a:extLst>
              <a:ext uri="{FF2B5EF4-FFF2-40B4-BE49-F238E27FC236}">
                <a16:creationId xmlns:a16="http://schemas.microsoft.com/office/drawing/2014/main" xmlns="" id="{F438FF76-F6AD-E74C-BE45-A0DFD12175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1151" y="1248848"/>
            <a:ext cx="4648779" cy="1814863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285750" indent="-285750">
              <a:buFontTx/>
              <a:buBlip>
                <a:blip r:embed="rId2"/>
              </a:buBlip>
              <a:defRPr sz="1300" b="0" i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 err="1"/>
              <a:t>thanks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DNA-</a:t>
            </a:r>
            <a:r>
              <a:rPr lang="de-DE" dirty="0" err="1"/>
              <a:t>changing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technology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A970DB48-49FE-E840-A2FD-FDE31758C5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41954" y="4044127"/>
            <a:ext cx="676087" cy="76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158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poin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1">
            <a:extLst>
              <a:ext uri="{FF2B5EF4-FFF2-40B4-BE49-F238E27FC236}">
                <a16:creationId xmlns:a16="http://schemas.microsoft.com/office/drawing/2014/main" xmlns="" id="{D174529E-489D-2140-89C2-C087311B80B7}"/>
              </a:ext>
            </a:extLst>
          </p:cNvPr>
          <p:cNvSpPr/>
          <p:nvPr userDrawn="1"/>
        </p:nvSpPr>
        <p:spPr>
          <a:xfrm>
            <a:off x="0" y="-1470"/>
            <a:ext cx="2286000" cy="3727847"/>
          </a:xfrm>
          <a:custGeom>
            <a:avLst/>
            <a:gdLst>
              <a:gd name="connsiteX0" fmla="*/ 0 w 2286000"/>
              <a:gd name="connsiteY0" fmla="*/ 0 h 2795517"/>
              <a:gd name="connsiteX1" fmla="*/ 2286000 w 2286000"/>
              <a:gd name="connsiteY1" fmla="*/ 0 h 2795517"/>
              <a:gd name="connsiteX2" fmla="*/ 2286000 w 2286000"/>
              <a:gd name="connsiteY2" fmla="*/ 2795517 h 2795517"/>
              <a:gd name="connsiteX3" fmla="*/ 0 w 2286000"/>
              <a:gd name="connsiteY3" fmla="*/ 2795517 h 2795517"/>
              <a:gd name="connsiteX4" fmla="*/ 0 w 2286000"/>
              <a:gd name="connsiteY4" fmla="*/ 0 h 2795517"/>
              <a:gd name="connsiteX0" fmla="*/ 0 w 2286000"/>
              <a:gd name="connsiteY0" fmla="*/ 0 h 3727847"/>
              <a:gd name="connsiteX1" fmla="*/ 2286000 w 2286000"/>
              <a:gd name="connsiteY1" fmla="*/ 0 h 3727847"/>
              <a:gd name="connsiteX2" fmla="*/ 2286000 w 2286000"/>
              <a:gd name="connsiteY2" fmla="*/ 3727847 h 3727847"/>
              <a:gd name="connsiteX3" fmla="*/ 0 w 2286000"/>
              <a:gd name="connsiteY3" fmla="*/ 2795517 h 3727847"/>
              <a:gd name="connsiteX4" fmla="*/ 0 w 2286000"/>
              <a:gd name="connsiteY4" fmla="*/ 0 h 372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727847">
                <a:moveTo>
                  <a:pt x="0" y="0"/>
                </a:moveTo>
                <a:lnTo>
                  <a:pt x="2286000" y="0"/>
                </a:lnTo>
                <a:lnTo>
                  <a:pt x="2286000" y="3727847"/>
                </a:lnTo>
                <a:lnTo>
                  <a:pt x="0" y="2795517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xmlns="" id="{8C2A5747-A4E3-E34B-90A4-53FA65530A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1152" y="829791"/>
            <a:ext cx="3252772" cy="229995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0" indent="0">
              <a:buNone/>
              <a:defRPr sz="1400" b="0" i="0" spc="8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THE KEY IS TO UNDERSTAND THE KEY.</a:t>
            </a:r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xmlns="" id="{E2CACF43-C0B4-6942-9C9A-AB7B601A4A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794047"/>
            <a:ext cx="2286000" cy="2349453"/>
          </a:xfrm>
          <a:custGeom>
            <a:avLst/>
            <a:gdLst>
              <a:gd name="connsiteX0" fmla="*/ 0 w 2286000"/>
              <a:gd name="connsiteY0" fmla="*/ 0 h 2998320"/>
              <a:gd name="connsiteX1" fmla="*/ 2286000 w 2286000"/>
              <a:gd name="connsiteY1" fmla="*/ 0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86000"/>
              <a:gd name="connsiteY0" fmla="*/ 0 h 2998320"/>
              <a:gd name="connsiteX1" fmla="*/ 2286000 w 2286000"/>
              <a:gd name="connsiteY1" fmla="*/ 936886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  <a:gd name="connsiteX0" fmla="*/ 0 w 2286000"/>
              <a:gd name="connsiteY0" fmla="*/ 0 h 2998320"/>
              <a:gd name="connsiteX1" fmla="*/ 2286000 w 2286000"/>
              <a:gd name="connsiteY1" fmla="*/ 1181942 h 2998320"/>
              <a:gd name="connsiteX2" fmla="*/ 2286000 w 2286000"/>
              <a:gd name="connsiteY2" fmla="*/ 2998320 h 2998320"/>
              <a:gd name="connsiteX3" fmla="*/ 0 w 2286000"/>
              <a:gd name="connsiteY3" fmla="*/ 2998320 h 2998320"/>
              <a:gd name="connsiteX4" fmla="*/ 0 w 2286000"/>
              <a:gd name="connsiteY4" fmla="*/ 0 h 299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998320">
                <a:moveTo>
                  <a:pt x="0" y="0"/>
                </a:moveTo>
                <a:lnTo>
                  <a:pt x="2286000" y="1181942"/>
                </a:lnTo>
                <a:lnTo>
                  <a:pt x="2286000" y="2998320"/>
                </a:lnTo>
                <a:lnTo>
                  <a:pt x="0" y="299832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b="0" i="0">
                <a:latin typeface="Calibri Light" panose="020F03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xmlns="" id="{219919EF-CC2F-B24E-97FB-B5A8E88613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752" y="766800"/>
            <a:ext cx="1419487" cy="1262959"/>
          </a:xfrm>
          <a:prstGeom prst="rect">
            <a:avLst/>
          </a:prstGeom>
        </p:spPr>
        <p:txBody>
          <a:bodyPr lIns="0" tIns="0" rIns="90000" bIns="46800"/>
          <a:lstStyle>
            <a:lvl1pPr marL="0" indent="0">
              <a:lnSpc>
                <a:spcPct val="100000"/>
              </a:lnSpc>
              <a:buNone/>
              <a:defRPr sz="2400" b="0" i="0" spc="8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HOW IT WORKS</a:t>
            </a:r>
          </a:p>
        </p:txBody>
      </p:sp>
      <p:sp>
        <p:nvSpPr>
          <p:cNvPr id="23" name="Textplatzhalter 10">
            <a:extLst>
              <a:ext uri="{FF2B5EF4-FFF2-40B4-BE49-F238E27FC236}">
                <a16:creationId xmlns:a16="http://schemas.microsoft.com/office/drawing/2014/main" xmlns="" id="{F438FF76-F6AD-E74C-BE45-A0DFD12175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1151" y="1248848"/>
            <a:ext cx="4648779" cy="1814863"/>
          </a:xfrm>
          <a:prstGeom prst="rect">
            <a:avLst/>
          </a:prstGeom>
          <a:noFill/>
        </p:spPr>
        <p:txBody>
          <a:bodyPr lIns="0" tIns="0" rIns="90000" bIns="46800"/>
          <a:lstStyle>
            <a:lvl1pPr marL="285750" indent="-285750">
              <a:buFontTx/>
              <a:buBlip>
                <a:blip r:embed="rId2"/>
              </a:buBlip>
              <a:defRPr sz="1300" b="0" i="0" baseline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de-DE" dirty="0" err="1"/>
              <a:t>thanks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DNA-</a:t>
            </a:r>
            <a:r>
              <a:rPr lang="de-DE" dirty="0" err="1"/>
              <a:t>changing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technology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A970DB48-49FE-E840-A2FD-FDE31758C5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41954" y="4044127"/>
            <a:ext cx="676087" cy="76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21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2954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67" r:id="rId10"/>
    <p:sldLayoutId id="2147483666" r:id="rId11"/>
    <p:sldLayoutId id="2147483668" r:id="rId12"/>
    <p:sldLayoutId id="2147483669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3129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374" y="2798028"/>
            <a:ext cx="2296663" cy="2341785"/>
          </a:xfrm>
          <a:prstGeom prst="rect">
            <a:avLst/>
          </a:prstGeom>
        </p:spPr>
      </p:pic>
      <p:sp>
        <p:nvSpPr>
          <p:cNvPr id="13" name="Rechteck 1">
            <a:extLst>
              <a:ext uri="{FF2B5EF4-FFF2-40B4-BE49-F238E27FC236}">
                <a16:creationId xmlns="" xmlns:a16="http://schemas.microsoft.com/office/drawing/2014/main" id="{D174529E-489D-2140-89C2-C087311B80B7}"/>
              </a:ext>
            </a:extLst>
          </p:cNvPr>
          <p:cNvSpPr/>
          <p:nvPr/>
        </p:nvSpPr>
        <p:spPr>
          <a:xfrm>
            <a:off x="0" y="0"/>
            <a:ext cx="2286000" cy="3727847"/>
          </a:xfrm>
          <a:custGeom>
            <a:avLst/>
            <a:gdLst>
              <a:gd name="connsiteX0" fmla="*/ 0 w 2286000"/>
              <a:gd name="connsiteY0" fmla="*/ 0 h 2795517"/>
              <a:gd name="connsiteX1" fmla="*/ 2286000 w 2286000"/>
              <a:gd name="connsiteY1" fmla="*/ 0 h 2795517"/>
              <a:gd name="connsiteX2" fmla="*/ 2286000 w 2286000"/>
              <a:gd name="connsiteY2" fmla="*/ 2795517 h 2795517"/>
              <a:gd name="connsiteX3" fmla="*/ 0 w 2286000"/>
              <a:gd name="connsiteY3" fmla="*/ 2795517 h 2795517"/>
              <a:gd name="connsiteX4" fmla="*/ 0 w 2286000"/>
              <a:gd name="connsiteY4" fmla="*/ 0 h 2795517"/>
              <a:gd name="connsiteX0" fmla="*/ 0 w 2286000"/>
              <a:gd name="connsiteY0" fmla="*/ 0 h 3727847"/>
              <a:gd name="connsiteX1" fmla="*/ 2286000 w 2286000"/>
              <a:gd name="connsiteY1" fmla="*/ 0 h 3727847"/>
              <a:gd name="connsiteX2" fmla="*/ 2286000 w 2286000"/>
              <a:gd name="connsiteY2" fmla="*/ 3727847 h 3727847"/>
              <a:gd name="connsiteX3" fmla="*/ 0 w 2286000"/>
              <a:gd name="connsiteY3" fmla="*/ 2795517 h 3727847"/>
              <a:gd name="connsiteX4" fmla="*/ 0 w 2286000"/>
              <a:gd name="connsiteY4" fmla="*/ 0 h 372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727847">
                <a:moveTo>
                  <a:pt x="0" y="0"/>
                </a:moveTo>
                <a:lnTo>
                  <a:pt x="2286000" y="0"/>
                </a:lnTo>
                <a:lnTo>
                  <a:pt x="2286000" y="3727847"/>
                </a:lnTo>
                <a:lnTo>
                  <a:pt x="0" y="2795517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8597B027-9993-5148-93D4-EE8C0036F78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CONTACT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91E9CC21-00C2-D048-B241-1AB94BA8FD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1151" y="829791"/>
            <a:ext cx="4648779" cy="392030"/>
          </a:xfrm>
        </p:spPr>
        <p:txBody>
          <a:bodyPr/>
          <a:lstStyle/>
          <a:p>
            <a:r>
              <a:rPr lang="de-DE" dirty="0"/>
              <a:t>SMART FLOWERS TURN TO THE SUN, </a:t>
            </a:r>
            <a:br>
              <a:rPr lang="de-DE" dirty="0"/>
            </a:br>
            <a:r>
              <a:rPr lang="de-DE" dirty="0"/>
              <a:t>SMART ENTREPRENEURS TURN TO US.</a:t>
            </a:r>
          </a:p>
          <a:p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xmlns="" id="{6FE84803-8873-3748-9A40-633AC8C2C08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de-DE" dirty="0"/>
              <a:t>Part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job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life</a:t>
            </a:r>
            <a:r>
              <a:rPr lang="de-DE" dirty="0"/>
              <a:t> </a:t>
            </a:r>
            <a:r>
              <a:rPr lang="de-DE" dirty="0" err="1"/>
              <a:t>easier</a:t>
            </a:r>
            <a:r>
              <a:rPr lang="de-DE" dirty="0"/>
              <a:t>, and </a:t>
            </a:r>
            <a:r>
              <a:rPr lang="de-DE" dirty="0" err="1"/>
              <a:t>thus</a:t>
            </a:r>
            <a:r>
              <a:rPr lang="de-DE" dirty="0"/>
              <a:t> not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bother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too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scientific</a:t>
            </a:r>
            <a:r>
              <a:rPr lang="de-DE" dirty="0"/>
              <a:t> </a:t>
            </a:r>
            <a:r>
              <a:rPr lang="de-DE" dirty="0" err="1"/>
              <a:t>details</a:t>
            </a:r>
            <a:r>
              <a:rPr lang="de-DE" dirty="0"/>
              <a:t>. But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like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 </a:t>
            </a:r>
            <a:r>
              <a:rPr lang="de-DE" dirty="0" err="1"/>
              <a:t>everything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patented</a:t>
            </a:r>
            <a:r>
              <a:rPr lang="de-DE" dirty="0"/>
              <a:t> INTRINSA™ </a:t>
            </a:r>
            <a:r>
              <a:rPr lang="de-DE" dirty="0" err="1"/>
              <a:t>technology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will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glad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give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in-</a:t>
            </a:r>
            <a:r>
              <a:rPr lang="de-DE" dirty="0" err="1"/>
              <a:t>depth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and </a:t>
            </a:r>
            <a:r>
              <a:rPr lang="de-DE" dirty="0" err="1"/>
              <a:t>answer</a:t>
            </a:r>
            <a:r>
              <a:rPr lang="de-DE" dirty="0"/>
              <a:t> all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. </a:t>
            </a:r>
            <a:r>
              <a:rPr lang="de-DE" dirty="0" err="1"/>
              <a:t>Please</a:t>
            </a:r>
            <a:r>
              <a:rPr lang="de-DE" dirty="0"/>
              <a:t> </a:t>
            </a:r>
            <a:r>
              <a:rPr lang="de-DE" dirty="0" err="1"/>
              <a:t>feel</a:t>
            </a:r>
            <a:r>
              <a:rPr lang="de-DE" dirty="0"/>
              <a:t> </a:t>
            </a:r>
            <a:r>
              <a:rPr lang="de-DE" dirty="0" err="1"/>
              <a:t>free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contact</a:t>
            </a:r>
            <a:r>
              <a:rPr lang="de-DE" dirty="0"/>
              <a:t> </a:t>
            </a:r>
            <a:r>
              <a:rPr lang="de-DE" dirty="0" err="1"/>
              <a:t>us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 </a:t>
            </a:r>
            <a:r>
              <a:rPr lang="de-DE" dirty="0" err="1"/>
              <a:t>suits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!</a:t>
            </a:r>
          </a:p>
          <a:p>
            <a:pPr>
              <a:lnSpc>
                <a:spcPct val="100000"/>
              </a:lnSpc>
            </a:pP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0AA20AB4-2B3E-6F40-AADE-4813780144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phone</a:t>
            </a:r>
            <a:r>
              <a:rPr lang="de-DE" dirty="0"/>
              <a:t>: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xmlns="" id="{90BD858C-A023-8846-AE4C-AD9519E4C60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DE" dirty="0"/>
              <a:t>+31 (0)123 4567890</a:t>
            </a:r>
          </a:p>
          <a:p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xmlns="" id="{69DB2E43-2B52-E747-8B9D-1B1E5560DE8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de-DE" dirty="0" err="1"/>
              <a:t>By</a:t>
            </a:r>
            <a:r>
              <a:rPr lang="de-DE" dirty="0"/>
              <a:t> email:</a:t>
            </a:r>
          </a:p>
          <a:p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xmlns="" id="{5C5A4C99-894B-6B4F-97A8-E5E32DD4433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e-DE" dirty="0" err="1"/>
              <a:t>intrinsa@dummenorange.com</a:t>
            </a:r>
            <a:endParaRPr lang="de-DE" dirty="0"/>
          </a:p>
          <a:p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xmlns="" id="{8C5D9528-5568-E149-8699-A6BB4C9F404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de-DE" dirty="0"/>
              <a:t>Via Facebook:</a:t>
            </a:r>
          </a:p>
          <a:p>
            <a:endParaRPr lang="de-DE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xmlns="" id="{34E3FDDB-4EDE-F74C-91E0-F371AB56C57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de-DE" dirty="0" err="1"/>
              <a:t>DummenOrange_EU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DummenOrange_NA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0651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D18C530E-7C85-064B-B8AC-63D59C26BD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TRUE BEAUTY COMES FROM WITHIN</a:t>
            </a:r>
          </a:p>
          <a:p>
            <a:endParaRPr lang="de-DE" dirty="0"/>
          </a:p>
        </p:txBody>
      </p:sp>
      <p:pic>
        <p:nvPicPr>
          <p:cNvPr id="4" name="Picture 2" descr="C:\Users\MGERHA~1\AppData\Local\Temp\179\Cumulus_{e37f9210-29f4-4df4-98cb-f5e5f3feae13}\DO_TaglineOnly_PMS02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741" y="3754543"/>
            <a:ext cx="1897299" cy="107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398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C393BE2-5438-9040-BC9B-7A51CB3B7D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err="1"/>
              <a:t>Stronger</a:t>
            </a:r>
            <a:r>
              <a:rPr lang="de-DE" dirty="0"/>
              <a:t>, </a:t>
            </a:r>
            <a:r>
              <a:rPr lang="de-DE" dirty="0" err="1"/>
              <a:t>healthier</a:t>
            </a:r>
            <a:r>
              <a:rPr lang="de-DE" dirty="0"/>
              <a:t> </a:t>
            </a:r>
            <a:r>
              <a:rPr lang="de-DE" dirty="0" err="1"/>
              <a:t>plants</a:t>
            </a:r>
            <a:r>
              <a:rPr lang="de-DE" dirty="0"/>
              <a:t>: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1510D8F1-67BA-8B45-94DF-74CD52EA60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TRUE BEAUTY COMES FROM WITHIN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xmlns="" id="{F16FD055-E1C9-CE42-8ED0-746B0F2E60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err="1"/>
              <a:t>Sustainable</a:t>
            </a:r>
            <a:r>
              <a:rPr lang="de-DE" dirty="0"/>
              <a:t> </a:t>
            </a:r>
            <a:r>
              <a:rPr lang="de-DE" dirty="0" err="1"/>
              <a:t>approach</a:t>
            </a:r>
            <a:r>
              <a:rPr lang="de-DE" dirty="0"/>
              <a:t>:</a:t>
            </a:r>
          </a:p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0194DBC5-4A09-A042-A7CE-A597EBD20A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 err="1"/>
              <a:t>Economic</a:t>
            </a:r>
            <a:r>
              <a:rPr lang="de-DE" dirty="0"/>
              <a:t> </a:t>
            </a:r>
            <a:r>
              <a:rPr lang="de-DE" dirty="0" err="1"/>
              <a:t>success</a:t>
            </a:r>
            <a:r>
              <a:rPr lang="de-DE" dirty="0"/>
              <a:t>:</a:t>
            </a:r>
          </a:p>
          <a:p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xmlns="" id="{DFCCC722-0627-4E41-A1DB-97DB2D2046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 err="1"/>
              <a:t>fewer</a:t>
            </a:r>
            <a:r>
              <a:rPr lang="de-DE" dirty="0"/>
              <a:t> </a:t>
            </a:r>
            <a:r>
              <a:rPr lang="de-DE" dirty="0" err="1"/>
              <a:t>chemicals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fuss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worries</a:t>
            </a:r>
            <a:r>
              <a:rPr lang="de-DE" dirty="0"/>
              <a:t>, </a:t>
            </a:r>
            <a:r>
              <a:rPr lang="de-DE" dirty="0" err="1"/>
              <a:t>longer</a:t>
            </a:r>
            <a:r>
              <a:rPr lang="de-DE" dirty="0"/>
              <a:t> </a:t>
            </a:r>
            <a:r>
              <a:rPr lang="de-DE" dirty="0" err="1"/>
              <a:t>life</a:t>
            </a:r>
            <a:r>
              <a:rPr lang="de-DE" dirty="0"/>
              <a:t> </a:t>
            </a:r>
            <a:r>
              <a:rPr lang="de-DE" dirty="0" err="1"/>
              <a:t>cycle</a:t>
            </a:r>
            <a:endParaRPr lang="de-DE" dirty="0"/>
          </a:p>
          <a:p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xmlns="" id="{5AC692BD-272C-7A4D-B896-C7CDA9D1A05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DE" dirty="0" err="1"/>
              <a:t>less</a:t>
            </a:r>
            <a:r>
              <a:rPr lang="de-DE" dirty="0"/>
              <a:t> </a:t>
            </a:r>
            <a:r>
              <a:rPr lang="de-DE" dirty="0" err="1"/>
              <a:t>waste</a:t>
            </a:r>
            <a:r>
              <a:rPr lang="de-DE" dirty="0"/>
              <a:t> and </a:t>
            </a:r>
            <a:r>
              <a:rPr lang="de-DE" dirty="0" err="1"/>
              <a:t>fewer</a:t>
            </a:r>
            <a:r>
              <a:rPr lang="de-DE" dirty="0"/>
              <a:t> </a:t>
            </a:r>
            <a:r>
              <a:rPr lang="de-DE" dirty="0" err="1"/>
              <a:t>risks</a:t>
            </a:r>
            <a:r>
              <a:rPr lang="de-DE" dirty="0"/>
              <a:t>,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efficient</a:t>
            </a:r>
            <a:r>
              <a:rPr lang="de-DE" dirty="0"/>
              <a:t> </a:t>
            </a:r>
            <a:r>
              <a:rPr lang="de-DE" dirty="0" err="1"/>
              <a:t>results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xmlns="" id="{A9E7B2E4-E3BA-274D-B338-977F1B212EE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 err="1"/>
              <a:t>thanks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advanced</a:t>
            </a:r>
            <a:r>
              <a:rPr lang="de-DE" dirty="0"/>
              <a:t> </a:t>
            </a:r>
            <a:r>
              <a:rPr lang="de-DE" dirty="0" err="1"/>
              <a:t>breeding</a:t>
            </a:r>
            <a:r>
              <a:rPr lang="de-DE" dirty="0"/>
              <a:t> </a:t>
            </a:r>
            <a:r>
              <a:rPr lang="de-DE" dirty="0" err="1"/>
              <a:t>technology</a:t>
            </a:r>
            <a:endParaRPr lang="de-DE" dirty="0"/>
          </a:p>
          <a:p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3157" y="3366483"/>
            <a:ext cx="1743281" cy="177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61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20C6734B-601A-D745-B904-EC2B6870F8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THE KEY IS TO UNDERSTAND THE KEY.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9A902019-AFD6-A74C-9608-C363C8CA0C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HOW IT WORKS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xmlns="" id="{40D29830-0459-5D40-9DD6-72C7A3826B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21151" y="1248848"/>
            <a:ext cx="4648779" cy="2312499"/>
          </a:xfrm>
        </p:spPr>
        <p:txBody>
          <a:bodyPr/>
          <a:lstStyle/>
          <a:p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better</a:t>
            </a:r>
            <a:r>
              <a:rPr lang="de-DE" dirty="0"/>
              <a:t> </a:t>
            </a:r>
            <a:r>
              <a:rPr lang="de-DE" dirty="0" err="1"/>
              <a:t>teacher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nature</a:t>
            </a:r>
            <a:r>
              <a:rPr lang="de-DE" dirty="0"/>
              <a:t>.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deciphering</a:t>
            </a:r>
            <a:r>
              <a:rPr lang="de-DE" dirty="0"/>
              <a:t> and </a:t>
            </a:r>
            <a:r>
              <a:rPr lang="de-DE" dirty="0" err="1"/>
              <a:t>analyzing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genetic</a:t>
            </a:r>
            <a:r>
              <a:rPr lang="de-DE" dirty="0"/>
              <a:t> </a:t>
            </a:r>
            <a:r>
              <a:rPr lang="de-DE" dirty="0" err="1"/>
              <a:t>code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plants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learn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precise</a:t>
            </a:r>
            <a:r>
              <a:rPr lang="de-DE" dirty="0"/>
              <a:t> </a:t>
            </a:r>
            <a:r>
              <a:rPr lang="de-DE" dirty="0" err="1"/>
              <a:t>biological</a:t>
            </a:r>
            <a:r>
              <a:rPr lang="de-DE" dirty="0"/>
              <a:t> </a:t>
            </a:r>
            <a:r>
              <a:rPr lang="de-DE" dirty="0" err="1"/>
              <a:t>causes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existing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missing</a:t>
            </a:r>
            <a:r>
              <a:rPr lang="de-DE" dirty="0"/>
              <a:t> </a:t>
            </a:r>
            <a:r>
              <a:rPr lang="de-DE" dirty="0" err="1"/>
              <a:t>resistances</a:t>
            </a:r>
            <a:r>
              <a:rPr lang="de-DE" dirty="0"/>
              <a:t>.</a:t>
            </a:r>
          </a:p>
          <a:p>
            <a:r>
              <a:rPr lang="de-DE" dirty="0"/>
              <a:t>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next</a:t>
            </a:r>
            <a:r>
              <a:rPr lang="de-DE" dirty="0"/>
              <a:t> </a:t>
            </a:r>
            <a:r>
              <a:rPr lang="de-DE" dirty="0" err="1"/>
              <a:t>step</a:t>
            </a:r>
            <a:r>
              <a:rPr lang="de-DE" dirty="0"/>
              <a:t>, INTRINSA™ </a:t>
            </a:r>
            <a:r>
              <a:rPr lang="de-DE" dirty="0" err="1"/>
              <a:t>carefully</a:t>
            </a:r>
            <a:r>
              <a:rPr lang="de-DE" dirty="0"/>
              <a:t> </a:t>
            </a:r>
            <a:r>
              <a:rPr lang="de-DE" dirty="0" err="1"/>
              <a:t>upgrades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DNA, </a:t>
            </a:r>
            <a:r>
              <a:rPr lang="de-DE" dirty="0" err="1"/>
              <a:t>systematically</a:t>
            </a:r>
            <a:r>
              <a:rPr lang="de-DE" dirty="0"/>
              <a:t> </a:t>
            </a:r>
            <a:r>
              <a:rPr lang="de-DE" dirty="0" err="1"/>
              <a:t>improving</a:t>
            </a:r>
            <a:r>
              <a:rPr lang="de-DE" dirty="0"/>
              <a:t> and </a:t>
            </a:r>
            <a:r>
              <a:rPr lang="de-DE" dirty="0" err="1"/>
              <a:t>extending</a:t>
            </a:r>
            <a:r>
              <a:rPr lang="de-DE" dirty="0"/>
              <a:t> </a:t>
            </a:r>
            <a:r>
              <a:rPr lang="de-DE" dirty="0" err="1"/>
              <a:t>crucial</a:t>
            </a:r>
            <a:r>
              <a:rPr lang="de-DE" dirty="0"/>
              <a:t> </a:t>
            </a:r>
            <a:r>
              <a:rPr lang="de-DE" dirty="0" err="1"/>
              <a:t>traits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plant.</a:t>
            </a:r>
          </a:p>
          <a:p>
            <a:r>
              <a:rPr lang="de-DE" dirty="0"/>
              <a:t>In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, </a:t>
            </a:r>
            <a:r>
              <a:rPr lang="de-DE" dirty="0" err="1"/>
              <a:t>deficiencies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corrected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within</a:t>
            </a:r>
            <a:r>
              <a:rPr lang="de-DE" dirty="0"/>
              <a:t>, </a:t>
            </a:r>
            <a:r>
              <a:rPr lang="de-DE" dirty="0" err="1"/>
              <a:t>making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plant’s</a:t>
            </a:r>
            <a:r>
              <a:rPr lang="de-DE" dirty="0"/>
              <a:t> </a:t>
            </a:r>
            <a:r>
              <a:rPr lang="de-DE" dirty="0" err="1"/>
              <a:t>intrinsic</a:t>
            </a:r>
            <a:r>
              <a:rPr lang="de-DE" dirty="0"/>
              <a:t> </a:t>
            </a:r>
            <a:r>
              <a:rPr lang="de-DE" dirty="0" err="1"/>
              <a:t>capabilities</a:t>
            </a:r>
            <a:r>
              <a:rPr lang="de-DE" dirty="0"/>
              <a:t>. </a:t>
            </a:r>
          </a:p>
          <a:p>
            <a:r>
              <a:rPr lang="de-DE" dirty="0"/>
              <a:t>The </a:t>
            </a:r>
            <a:r>
              <a:rPr lang="de-DE" dirty="0" err="1"/>
              <a:t>result</a:t>
            </a:r>
            <a:r>
              <a:rPr lang="de-DE" dirty="0"/>
              <a:t>: </a:t>
            </a:r>
            <a:r>
              <a:rPr lang="de-DE" dirty="0" err="1"/>
              <a:t>plants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indifferent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various</a:t>
            </a:r>
            <a:r>
              <a:rPr lang="de-DE" dirty="0"/>
              <a:t> </a:t>
            </a:r>
            <a:r>
              <a:rPr lang="de-DE" dirty="0" err="1"/>
              <a:t>kinds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stress. 50 </a:t>
            </a:r>
            <a:r>
              <a:rPr lang="de-DE" dirty="0" err="1"/>
              <a:t>years</a:t>
            </a:r>
            <a:r>
              <a:rPr lang="de-DE" dirty="0"/>
              <a:t> after Woodstock,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great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era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flower</a:t>
            </a:r>
            <a:r>
              <a:rPr lang="de-DE" dirty="0"/>
              <a:t> power!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xmlns="" id="{7699D29D-2EDD-CE4B-B16A-8DA658AF6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956" y="1252178"/>
            <a:ext cx="160020" cy="19653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xmlns="" id="{D6666CE1-930A-8543-B91F-8E24902E1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957" y="1900247"/>
            <a:ext cx="160020" cy="19653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7DB81D30-4794-5540-9067-74FF73FD9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957" y="2353009"/>
            <a:ext cx="160020" cy="19653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4336892F-9603-0A4B-8D59-2710C35A0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957" y="2814648"/>
            <a:ext cx="160020" cy="196539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676492"/>
            <a:ext cx="2278626" cy="2470696"/>
          </a:xfrm>
          <a:prstGeom prst="rect">
            <a:avLst/>
          </a:prstGeom>
        </p:spPr>
      </p:pic>
      <p:sp>
        <p:nvSpPr>
          <p:cNvPr id="13" name="Rechteck 1">
            <a:extLst>
              <a:ext uri="{FF2B5EF4-FFF2-40B4-BE49-F238E27FC236}">
                <a16:creationId xmlns="" xmlns:a16="http://schemas.microsoft.com/office/drawing/2014/main" id="{D174529E-489D-2140-89C2-C087311B80B7}"/>
              </a:ext>
            </a:extLst>
          </p:cNvPr>
          <p:cNvSpPr/>
          <p:nvPr/>
        </p:nvSpPr>
        <p:spPr>
          <a:xfrm>
            <a:off x="0" y="0"/>
            <a:ext cx="2286000" cy="3727847"/>
          </a:xfrm>
          <a:custGeom>
            <a:avLst/>
            <a:gdLst>
              <a:gd name="connsiteX0" fmla="*/ 0 w 2286000"/>
              <a:gd name="connsiteY0" fmla="*/ 0 h 2795517"/>
              <a:gd name="connsiteX1" fmla="*/ 2286000 w 2286000"/>
              <a:gd name="connsiteY1" fmla="*/ 0 h 2795517"/>
              <a:gd name="connsiteX2" fmla="*/ 2286000 w 2286000"/>
              <a:gd name="connsiteY2" fmla="*/ 2795517 h 2795517"/>
              <a:gd name="connsiteX3" fmla="*/ 0 w 2286000"/>
              <a:gd name="connsiteY3" fmla="*/ 2795517 h 2795517"/>
              <a:gd name="connsiteX4" fmla="*/ 0 w 2286000"/>
              <a:gd name="connsiteY4" fmla="*/ 0 h 2795517"/>
              <a:gd name="connsiteX0" fmla="*/ 0 w 2286000"/>
              <a:gd name="connsiteY0" fmla="*/ 0 h 3727847"/>
              <a:gd name="connsiteX1" fmla="*/ 2286000 w 2286000"/>
              <a:gd name="connsiteY1" fmla="*/ 0 h 3727847"/>
              <a:gd name="connsiteX2" fmla="*/ 2286000 w 2286000"/>
              <a:gd name="connsiteY2" fmla="*/ 3727847 h 3727847"/>
              <a:gd name="connsiteX3" fmla="*/ 0 w 2286000"/>
              <a:gd name="connsiteY3" fmla="*/ 2795517 h 3727847"/>
              <a:gd name="connsiteX4" fmla="*/ 0 w 2286000"/>
              <a:gd name="connsiteY4" fmla="*/ 0 h 372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727847">
                <a:moveTo>
                  <a:pt x="0" y="0"/>
                </a:moveTo>
                <a:lnTo>
                  <a:pt x="2286000" y="0"/>
                </a:lnTo>
                <a:lnTo>
                  <a:pt x="2286000" y="3727847"/>
                </a:lnTo>
                <a:lnTo>
                  <a:pt x="0" y="2795517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platzhalter 3">
            <a:extLst>
              <a:ext uri="{FF2B5EF4-FFF2-40B4-BE49-F238E27FC236}">
                <a16:creationId xmlns="" xmlns:a16="http://schemas.microsoft.com/office/drawing/2014/main" id="{9A902019-AFD6-A74C-9608-C363C8CA0CDD}"/>
              </a:ext>
            </a:extLst>
          </p:cNvPr>
          <p:cNvSpPr txBox="1">
            <a:spLocks/>
          </p:cNvSpPr>
          <p:nvPr/>
        </p:nvSpPr>
        <p:spPr>
          <a:xfrm>
            <a:off x="505152" y="919200"/>
            <a:ext cx="1419487" cy="1262959"/>
          </a:xfrm>
          <a:prstGeom prst="rect">
            <a:avLst/>
          </a:prstGeom>
        </p:spPr>
        <p:txBody>
          <a:bodyPr lIns="0" tIns="0" rIns="90000" bIns="46800"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0" i="0" kern="1200" spc="8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mtClean="0"/>
              <a:t>HOW IT WORKS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9021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platzhalter 12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6" b="7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4" name="Rechteck 1">
            <a:extLst>
              <a:ext uri="{FF2B5EF4-FFF2-40B4-BE49-F238E27FC236}">
                <a16:creationId xmlns="" xmlns:a16="http://schemas.microsoft.com/office/drawing/2014/main" id="{D174529E-489D-2140-89C2-C087311B80B7}"/>
              </a:ext>
            </a:extLst>
          </p:cNvPr>
          <p:cNvSpPr/>
          <p:nvPr/>
        </p:nvSpPr>
        <p:spPr>
          <a:xfrm>
            <a:off x="0" y="0"/>
            <a:ext cx="2286000" cy="3727847"/>
          </a:xfrm>
          <a:custGeom>
            <a:avLst/>
            <a:gdLst>
              <a:gd name="connsiteX0" fmla="*/ 0 w 2286000"/>
              <a:gd name="connsiteY0" fmla="*/ 0 h 2795517"/>
              <a:gd name="connsiteX1" fmla="*/ 2286000 w 2286000"/>
              <a:gd name="connsiteY1" fmla="*/ 0 h 2795517"/>
              <a:gd name="connsiteX2" fmla="*/ 2286000 w 2286000"/>
              <a:gd name="connsiteY2" fmla="*/ 2795517 h 2795517"/>
              <a:gd name="connsiteX3" fmla="*/ 0 w 2286000"/>
              <a:gd name="connsiteY3" fmla="*/ 2795517 h 2795517"/>
              <a:gd name="connsiteX4" fmla="*/ 0 w 2286000"/>
              <a:gd name="connsiteY4" fmla="*/ 0 h 2795517"/>
              <a:gd name="connsiteX0" fmla="*/ 0 w 2286000"/>
              <a:gd name="connsiteY0" fmla="*/ 0 h 3727847"/>
              <a:gd name="connsiteX1" fmla="*/ 2286000 w 2286000"/>
              <a:gd name="connsiteY1" fmla="*/ 0 h 3727847"/>
              <a:gd name="connsiteX2" fmla="*/ 2286000 w 2286000"/>
              <a:gd name="connsiteY2" fmla="*/ 3727847 h 3727847"/>
              <a:gd name="connsiteX3" fmla="*/ 0 w 2286000"/>
              <a:gd name="connsiteY3" fmla="*/ 2795517 h 3727847"/>
              <a:gd name="connsiteX4" fmla="*/ 0 w 2286000"/>
              <a:gd name="connsiteY4" fmla="*/ 0 h 372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727847">
                <a:moveTo>
                  <a:pt x="0" y="0"/>
                </a:moveTo>
                <a:lnTo>
                  <a:pt x="2286000" y="0"/>
                </a:lnTo>
                <a:lnTo>
                  <a:pt x="2286000" y="3727847"/>
                </a:lnTo>
                <a:lnTo>
                  <a:pt x="0" y="2795517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A13C0CC1-999F-614C-9EA5-63BE9807CE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1152" y="829791"/>
            <a:ext cx="3741648" cy="229995"/>
          </a:xfrm>
        </p:spPr>
        <p:txBody>
          <a:bodyPr/>
          <a:lstStyle/>
          <a:p>
            <a:r>
              <a:rPr lang="de-DE" dirty="0"/>
              <a:t>FOR HEALTHY PLANTS, THE SKY IS THE LIMIT.</a:t>
            </a:r>
          </a:p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01357C1A-350E-E24B-9250-05C3F3C4B2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2752" y="766800"/>
            <a:ext cx="1419487" cy="1594660"/>
          </a:xfrm>
        </p:spPr>
        <p:txBody>
          <a:bodyPr/>
          <a:lstStyle/>
          <a:p>
            <a:r>
              <a:rPr lang="de-DE" dirty="0"/>
              <a:t>WHAT IT DOES FOR PLANTS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xmlns="" id="{7A443F37-18C3-1040-9B7B-B8C80A3D1A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21151" y="1248848"/>
            <a:ext cx="4648779" cy="2200205"/>
          </a:xfrm>
        </p:spPr>
        <p:txBody>
          <a:bodyPr/>
          <a:lstStyle/>
          <a:p>
            <a:r>
              <a:rPr lang="de-DE" dirty="0" err="1"/>
              <a:t>No</a:t>
            </a:r>
            <a:r>
              <a:rPr lang="de-DE" dirty="0"/>
              <a:t> matter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pressure</a:t>
            </a:r>
            <a:r>
              <a:rPr lang="de-DE" dirty="0"/>
              <a:t> </a:t>
            </a:r>
            <a:r>
              <a:rPr lang="de-DE" dirty="0" err="1"/>
              <a:t>external</a:t>
            </a:r>
            <a:r>
              <a:rPr lang="de-DE" dirty="0"/>
              <a:t> </a:t>
            </a:r>
            <a:r>
              <a:rPr lang="de-DE" dirty="0" err="1"/>
              <a:t>conditions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on a plant, </a:t>
            </a:r>
            <a:r>
              <a:rPr lang="de-DE" dirty="0" err="1"/>
              <a:t>they</a:t>
            </a:r>
            <a:r>
              <a:rPr lang="de-DE" dirty="0"/>
              <a:t> will </a:t>
            </a:r>
            <a:r>
              <a:rPr lang="de-DE" dirty="0" err="1"/>
              <a:t>have</a:t>
            </a:r>
            <a:r>
              <a:rPr lang="de-DE" dirty="0"/>
              <a:t> a </a:t>
            </a:r>
            <a:r>
              <a:rPr lang="de-DE" dirty="0" err="1"/>
              <a:t>hard</a:t>
            </a:r>
            <a:r>
              <a:rPr lang="de-DE" dirty="0"/>
              <a:t> time </a:t>
            </a:r>
            <a:r>
              <a:rPr lang="de-DE" dirty="0" err="1"/>
              <a:t>succeeding</a:t>
            </a:r>
            <a:r>
              <a:rPr lang="de-DE" dirty="0"/>
              <a:t>.</a:t>
            </a:r>
          </a:p>
          <a:p>
            <a:r>
              <a:rPr lang="de-DE" dirty="0"/>
              <a:t>INTRINSA™ </a:t>
            </a:r>
            <a:r>
              <a:rPr lang="de-DE" dirty="0" err="1"/>
              <a:t>offers</a:t>
            </a:r>
            <a:r>
              <a:rPr lang="de-DE" dirty="0"/>
              <a:t> </a:t>
            </a:r>
            <a:r>
              <a:rPr lang="de-DE" dirty="0" err="1"/>
              <a:t>resistance</a:t>
            </a:r>
            <a:r>
              <a:rPr lang="de-DE" dirty="0"/>
              <a:t> </a:t>
            </a:r>
            <a:r>
              <a:rPr lang="de-DE" dirty="0" err="1"/>
              <a:t>against</a:t>
            </a:r>
            <a:r>
              <a:rPr lang="de-DE" dirty="0"/>
              <a:t> </a:t>
            </a:r>
            <a:r>
              <a:rPr lang="de-DE" dirty="0" err="1"/>
              <a:t>physical</a:t>
            </a:r>
            <a:r>
              <a:rPr lang="de-DE" dirty="0"/>
              <a:t> </a:t>
            </a:r>
            <a:r>
              <a:rPr lang="de-DE" dirty="0" err="1"/>
              <a:t>influences</a:t>
            </a:r>
            <a:r>
              <a:rPr lang="de-DE" dirty="0"/>
              <a:t> (</a:t>
            </a:r>
            <a:r>
              <a:rPr lang="de-DE" dirty="0" err="1"/>
              <a:t>heat</a:t>
            </a:r>
            <a:r>
              <a:rPr lang="de-DE" dirty="0"/>
              <a:t>, </a:t>
            </a:r>
            <a:r>
              <a:rPr lang="de-DE" dirty="0" err="1"/>
              <a:t>cold</a:t>
            </a:r>
            <a:r>
              <a:rPr lang="de-DE" dirty="0"/>
              <a:t> and </a:t>
            </a:r>
            <a:r>
              <a:rPr lang="de-DE" dirty="0" err="1"/>
              <a:t>drought</a:t>
            </a:r>
            <a:r>
              <a:rPr lang="de-DE" dirty="0"/>
              <a:t>) and </a:t>
            </a:r>
            <a:r>
              <a:rPr lang="de-DE" dirty="0" err="1"/>
              <a:t>against</a:t>
            </a:r>
            <a:r>
              <a:rPr lang="de-DE" dirty="0"/>
              <a:t> </a:t>
            </a:r>
            <a:r>
              <a:rPr lang="de-DE" dirty="0" err="1"/>
              <a:t>biotic</a:t>
            </a:r>
            <a:r>
              <a:rPr lang="de-DE" dirty="0"/>
              <a:t> </a:t>
            </a:r>
            <a:r>
              <a:rPr lang="de-DE" dirty="0" err="1"/>
              <a:t>factors</a:t>
            </a:r>
            <a:r>
              <a:rPr lang="de-DE" dirty="0"/>
              <a:t> (</a:t>
            </a:r>
            <a:r>
              <a:rPr lang="de-DE" dirty="0" err="1"/>
              <a:t>certain</a:t>
            </a:r>
            <a:r>
              <a:rPr lang="de-DE" dirty="0"/>
              <a:t> </a:t>
            </a:r>
            <a:r>
              <a:rPr lang="de-DE" dirty="0" err="1"/>
              <a:t>bacteria</a:t>
            </a:r>
            <a:r>
              <a:rPr lang="de-DE" dirty="0"/>
              <a:t>, </a:t>
            </a:r>
            <a:r>
              <a:rPr lang="de-DE" dirty="0" err="1"/>
              <a:t>fungi</a:t>
            </a:r>
            <a:r>
              <a:rPr lang="de-DE" dirty="0"/>
              <a:t>, </a:t>
            </a:r>
            <a:r>
              <a:rPr lang="de-DE" dirty="0" err="1"/>
              <a:t>viruses</a:t>
            </a:r>
            <a:r>
              <a:rPr lang="de-DE" dirty="0"/>
              <a:t> and </a:t>
            </a:r>
            <a:r>
              <a:rPr lang="de-DE" dirty="0" err="1"/>
              <a:t>insects</a:t>
            </a:r>
            <a:r>
              <a:rPr lang="de-DE" dirty="0"/>
              <a:t>).</a:t>
            </a:r>
          </a:p>
          <a:p>
            <a:r>
              <a:rPr lang="de-DE" dirty="0"/>
              <a:t>This </a:t>
            </a:r>
            <a:r>
              <a:rPr lang="de-DE" dirty="0" err="1"/>
              <a:t>way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natural</a:t>
            </a:r>
            <a:r>
              <a:rPr lang="de-DE" dirty="0"/>
              <a:t> </a:t>
            </a:r>
            <a:r>
              <a:rPr lang="de-DE" dirty="0" err="1"/>
              <a:t>beauty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best-</a:t>
            </a:r>
            <a:r>
              <a:rPr lang="de-DE" dirty="0" err="1"/>
              <a:t>loved</a:t>
            </a:r>
            <a:r>
              <a:rPr lang="de-DE" dirty="0"/>
              <a:t> </a:t>
            </a:r>
            <a:r>
              <a:rPr lang="de-DE" dirty="0" err="1"/>
              <a:t>species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free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unfold</a:t>
            </a:r>
            <a:r>
              <a:rPr lang="de-DE" dirty="0"/>
              <a:t>.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green</a:t>
            </a:r>
            <a:r>
              <a:rPr lang="de-DE" dirty="0"/>
              <a:t> light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thrive</a:t>
            </a:r>
            <a:r>
              <a:rPr lang="de-DE" dirty="0"/>
              <a:t> in </a:t>
            </a:r>
            <a:r>
              <a:rPr lang="de-DE" dirty="0" err="1"/>
              <a:t>peace</a:t>
            </a:r>
            <a:r>
              <a:rPr lang="de-DE" dirty="0"/>
              <a:t>, </a:t>
            </a:r>
            <a:r>
              <a:rPr lang="de-DE" dirty="0" err="1"/>
              <a:t>enjoy</a:t>
            </a:r>
            <a:r>
              <a:rPr lang="de-DE" dirty="0"/>
              <a:t> a </a:t>
            </a:r>
            <a:r>
              <a:rPr lang="de-DE" dirty="0" err="1"/>
              <a:t>perfect</a:t>
            </a:r>
            <a:r>
              <a:rPr lang="de-DE" dirty="0"/>
              <a:t> </a:t>
            </a:r>
            <a:r>
              <a:rPr lang="de-DE" dirty="0" err="1"/>
              <a:t>life</a:t>
            </a:r>
            <a:r>
              <a:rPr lang="de-DE" dirty="0"/>
              <a:t> </a:t>
            </a:r>
            <a:r>
              <a:rPr lang="de-DE" dirty="0" err="1"/>
              <a:t>cycle</a:t>
            </a:r>
            <a:r>
              <a:rPr lang="de-DE" dirty="0"/>
              <a:t> and </a:t>
            </a:r>
            <a:r>
              <a:rPr lang="de-DE" dirty="0" err="1"/>
              <a:t>charm</a:t>
            </a:r>
            <a:r>
              <a:rPr lang="de-DE" dirty="0"/>
              <a:t> </a:t>
            </a:r>
            <a:r>
              <a:rPr lang="de-DE" dirty="0" err="1"/>
              <a:t>everyone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sight</a:t>
            </a:r>
            <a:r>
              <a:rPr lang="de-DE" dirty="0"/>
              <a:t> and </a:t>
            </a:r>
            <a:r>
              <a:rPr lang="de-DE" dirty="0" err="1"/>
              <a:t>smell</a:t>
            </a:r>
            <a:r>
              <a:rPr lang="de-DE" dirty="0"/>
              <a:t>.</a:t>
            </a:r>
          </a:p>
          <a:p>
            <a:r>
              <a:rPr lang="de-DE" dirty="0"/>
              <a:t>INTRINSA™ will </a:t>
            </a:r>
            <a:r>
              <a:rPr lang="de-DE" dirty="0" err="1"/>
              <a:t>give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value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money</a:t>
            </a:r>
            <a:r>
              <a:rPr lang="de-DE" dirty="0"/>
              <a:t>.</a:t>
            </a:r>
          </a:p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xmlns="" id="{EBF19DAF-36A9-C742-B12D-C161DDAF67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956" y="1252178"/>
            <a:ext cx="160020" cy="19653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xmlns="" id="{6C245740-FC3F-3A44-A468-88FB02BA4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957" y="1722696"/>
            <a:ext cx="160020" cy="19653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xmlns="" id="{90100466-F372-C448-B658-3355E2D36B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957" y="2353009"/>
            <a:ext cx="160020" cy="19653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8B5B6772-6728-084B-8ADA-6B394DAF0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957" y="2974452"/>
            <a:ext cx="160020" cy="19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536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26"/>
          <a:stretch/>
        </p:blipFill>
        <p:spPr>
          <a:xfrm>
            <a:off x="2336" y="2787580"/>
            <a:ext cx="2283663" cy="2376391"/>
          </a:xfrm>
          <a:prstGeom prst="rect">
            <a:avLst/>
          </a:prstGeom>
        </p:spPr>
      </p:pic>
      <p:sp>
        <p:nvSpPr>
          <p:cNvPr id="14" name="Rechteck 1">
            <a:extLst>
              <a:ext uri="{FF2B5EF4-FFF2-40B4-BE49-F238E27FC236}">
                <a16:creationId xmlns="" xmlns:a16="http://schemas.microsoft.com/office/drawing/2014/main" id="{D174529E-489D-2140-89C2-C087311B80B7}"/>
              </a:ext>
            </a:extLst>
          </p:cNvPr>
          <p:cNvSpPr/>
          <p:nvPr/>
        </p:nvSpPr>
        <p:spPr>
          <a:xfrm>
            <a:off x="0" y="0"/>
            <a:ext cx="2286000" cy="3727847"/>
          </a:xfrm>
          <a:custGeom>
            <a:avLst/>
            <a:gdLst>
              <a:gd name="connsiteX0" fmla="*/ 0 w 2286000"/>
              <a:gd name="connsiteY0" fmla="*/ 0 h 2795517"/>
              <a:gd name="connsiteX1" fmla="*/ 2286000 w 2286000"/>
              <a:gd name="connsiteY1" fmla="*/ 0 h 2795517"/>
              <a:gd name="connsiteX2" fmla="*/ 2286000 w 2286000"/>
              <a:gd name="connsiteY2" fmla="*/ 2795517 h 2795517"/>
              <a:gd name="connsiteX3" fmla="*/ 0 w 2286000"/>
              <a:gd name="connsiteY3" fmla="*/ 2795517 h 2795517"/>
              <a:gd name="connsiteX4" fmla="*/ 0 w 2286000"/>
              <a:gd name="connsiteY4" fmla="*/ 0 h 2795517"/>
              <a:gd name="connsiteX0" fmla="*/ 0 w 2286000"/>
              <a:gd name="connsiteY0" fmla="*/ 0 h 3727847"/>
              <a:gd name="connsiteX1" fmla="*/ 2286000 w 2286000"/>
              <a:gd name="connsiteY1" fmla="*/ 0 h 3727847"/>
              <a:gd name="connsiteX2" fmla="*/ 2286000 w 2286000"/>
              <a:gd name="connsiteY2" fmla="*/ 3727847 h 3727847"/>
              <a:gd name="connsiteX3" fmla="*/ 0 w 2286000"/>
              <a:gd name="connsiteY3" fmla="*/ 2795517 h 3727847"/>
              <a:gd name="connsiteX4" fmla="*/ 0 w 2286000"/>
              <a:gd name="connsiteY4" fmla="*/ 0 h 372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3727847">
                <a:moveTo>
                  <a:pt x="0" y="0"/>
                </a:moveTo>
                <a:lnTo>
                  <a:pt x="2286000" y="0"/>
                </a:lnTo>
                <a:lnTo>
                  <a:pt x="2286000" y="3727847"/>
                </a:lnTo>
                <a:lnTo>
                  <a:pt x="0" y="2795517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AD454AEB-F907-0D4B-9D13-C2C7480DF1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1151" y="829791"/>
            <a:ext cx="3733627" cy="419057"/>
          </a:xfrm>
        </p:spPr>
        <p:txBody>
          <a:bodyPr/>
          <a:lstStyle/>
          <a:p>
            <a:r>
              <a:rPr lang="de-DE" dirty="0"/>
              <a:t>IT IS NOT ONLY A BONSAI THAT CAN GIVE </a:t>
            </a:r>
            <a:br>
              <a:rPr lang="de-DE" dirty="0"/>
            </a:br>
            <a:r>
              <a:rPr lang="de-DE" dirty="0"/>
              <a:t>YOU PEACE OF MIND.</a:t>
            </a:r>
          </a:p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B69DA5E3-0E21-4442-AB96-A456C2109A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2752" y="766800"/>
            <a:ext cx="1620427" cy="1867680"/>
          </a:xfrm>
        </p:spPr>
        <p:txBody>
          <a:bodyPr/>
          <a:lstStyle/>
          <a:p>
            <a:r>
              <a:rPr lang="de-DE" dirty="0"/>
              <a:t>WHAT IT DOES FOR GROWERS AND RETAILERS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xmlns="" id="{ED39A3BC-AFA7-9947-8AA5-75481845D57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21151" y="1400400"/>
            <a:ext cx="4648779" cy="2403849"/>
          </a:xfrm>
        </p:spPr>
        <p:txBody>
          <a:bodyPr/>
          <a:lstStyle/>
          <a:p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time, </a:t>
            </a:r>
            <a:r>
              <a:rPr lang="de-DE" dirty="0" err="1"/>
              <a:t>money</a:t>
            </a:r>
            <a:r>
              <a:rPr lang="de-DE" dirty="0"/>
              <a:t> and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resources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invested</a:t>
            </a:r>
            <a:r>
              <a:rPr lang="de-DE" dirty="0"/>
              <a:t> in </a:t>
            </a:r>
            <a:r>
              <a:rPr lang="de-DE" dirty="0" err="1"/>
              <a:t>your</a:t>
            </a:r>
            <a:r>
              <a:rPr lang="de-DE" dirty="0"/>
              <a:t> professional </a:t>
            </a:r>
            <a:r>
              <a:rPr lang="de-DE" dirty="0" err="1"/>
              <a:t>life</a:t>
            </a:r>
            <a:r>
              <a:rPr lang="de-DE" dirty="0"/>
              <a:t>, </a:t>
            </a:r>
            <a:r>
              <a:rPr lang="de-DE" dirty="0" err="1"/>
              <a:t>simply</a:t>
            </a:r>
            <a:r>
              <a:rPr lang="de-DE" dirty="0"/>
              <a:t> </a:t>
            </a:r>
            <a:r>
              <a:rPr lang="de-DE" dirty="0" err="1"/>
              <a:t>trying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permanently</a:t>
            </a:r>
            <a:r>
              <a:rPr lang="de-DE" dirty="0"/>
              <a:t> </a:t>
            </a:r>
            <a:r>
              <a:rPr lang="de-DE" dirty="0" err="1"/>
              <a:t>keep</a:t>
            </a:r>
            <a:r>
              <a:rPr lang="de-DE" dirty="0"/>
              <a:t> all </a:t>
            </a:r>
            <a:r>
              <a:rPr lang="de-DE" dirty="0" err="1"/>
              <a:t>kinds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possible</a:t>
            </a:r>
            <a:r>
              <a:rPr lang="de-DE" dirty="0"/>
              <a:t> </a:t>
            </a:r>
            <a:r>
              <a:rPr lang="de-DE" dirty="0" err="1"/>
              <a:t>dangers</a:t>
            </a:r>
            <a:r>
              <a:rPr lang="de-DE" dirty="0"/>
              <a:t>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plants</a:t>
            </a:r>
            <a:r>
              <a:rPr lang="de-DE" dirty="0"/>
              <a:t>?</a:t>
            </a:r>
          </a:p>
          <a:p>
            <a:r>
              <a:rPr lang="de-DE" dirty="0"/>
              <a:t>INTRINSA™ </a:t>
            </a:r>
            <a:r>
              <a:rPr lang="de-DE" dirty="0" err="1"/>
              <a:t>helps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relax –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strengthening</a:t>
            </a:r>
            <a:r>
              <a:rPr lang="de-DE" dirty="0"/>
              <a:t> </a:t>
            </a:r>
            <a:r>
              <a:rPr lang="de-DE" dirty="0" err="1"/>
              <a:t>plants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within</a:t>
            </a:r>
            <a:r>
              <a:rPr lang="de-DE" dirty="0"/>
              <a:t>.</a:t>
            </a:r>
          </a:p>
          <a:p>
            <a:r>
              <a:rPr lang="de-DE" dirty="0"/>
              <a:t>INTRINSA™ </a:t>
            </a:r>
            <a:r>
              <a:rPr lang="de-DE" dirty="0" err="1"/>
              <a:t>contributes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sustainable</a:t>
            </a:r>
            <a:r>
              <a:rPr lang="de-DE" dirty="0"/>
              <a:t> </a:t>
            </a:r>
            <a:r>
              <a:rPr lang="de-DE" dirty="0" err="1"/>
              <a:t>world</a:t>
            </a:r>
            <a:r>
              <a:rPr lang="de-DE" dirty="0"/>
              <a:t>: </a:t>
            </a:r>
            <a:r>
              <a:rPr lang="de-DE" dirty="0" err="1"/>
              <a:t>specific</a:t>
            </a:r>
            <a:r>
              <a:rPr lang="de-DE" dirty="0"/>
              <a:t> </a:t>
            </a:r>
            <a:r>
              <a:rPr lang="de-DE" dirty="0" err="1"/>
              <a:t>health</a:t>
            </a:r>
            <a:r>
              <a:rPr lang="de-DE" dirty="0"/>
              <a:t>, environmental </a:t>
            </a:r>
            <a:r>
              <a:rPr lang="de-DE" dirty="0" err="1"/>
              <a:t>or</a:t>
            </a:r>
            <a:r>
              <a:rPr lang="de-DE" dirty="0"/>
              <a:t> PR </a:t>
            </a:r>
            <a:r>
              <a:rPr lang="de-DE" dirty="0" err="1"/>
              <a:t>concerns</a:t>
            </a:r>
            <a:r>
              <a:rPr lang="de-DE" dirty="0"/>
              <a:t> </a:t>
            </a:r>
            <a:r>
              <a:rPr lang="de-DE" dirty="0" err="1"/>
              <a:t>resulting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chemical</a:t>
            </a:r>
            <a:r>
              <a:rPr lang="de-DE" dirty="0"/>
              <a:t> </a:t>
            </a:r>
            <a:r>
              <a:rPr lang="de-DE" dirty="0" err="1"/>
              <a:t>methods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belong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past</a:t>
            </a:r>
            <a:r>
              <a:rPr lang="de-DE" dirty="0"/>
              <a:t>.</a:t>
            </a:r>
          </a:p>
          <a:p>
            <a:r>
              <a:rPr lang="de-DE" dirty="0"/>
              <a:t>Time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lean</a:t>
            </a:r>
            <a:r>
              <a:rPr lang="de-DE" dirty="0"/>
              <a:t> back and </a:t>
            </a:r>
            <a:r>
              <a:rPr lang="de-DE" dirty="0" err="1"/>
              <a:t>let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plants</a:t>
            </a:r>
            <a:r>
              <a:rPr lang="de-DE" dirty="0"/>
              <a:t> do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. In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words</a:t>
            </a:r>
            <a:r>
              <a:rPr lang="de-DE" dirty="0"/>
              <a:t>: </a:t>
            </a:r>
            <a:r>
              <a:rPr lang="de-DE" dirty="0" err="1"/>
              <a:t>with</a:t>
            </a:r>
            <a:r>
              <a:rPr lang="de-DE" dirty="0"/>
              <a:t> INTRINSA™,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care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caring</a:t>
            </a:r>
            <a:r>
              <a:rPr lang="de-DE" dirty="0"/>
              <a:t> </a:t>
            </a:r>
            <a:r>
              <a:rPr lang="de-DE" dirty="0" err="1"/>
              <a:t>less</a:t>
            </a:r>
            <a:r>
              <a:rPr lang="de-DE" dirty="0"/>
              <a:t>.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xmlns="" id="{5FEA3EAA-4265-1840-B30E-6EDA8F23E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956" y="1412356"/>
            <a:ext cx="160020" cy="19653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xmlns="" id="{EA312D4F-1629-D44B-8DEA-78DCEA021A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957" y="2042288"/>
            <a:ext cx="160020" cy="19653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28840603-CF02-B845-B0F5-46D624AAC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957" y="2503928"/>
            <a:ext cx="160020" cy="19653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59A22876-ED03-0C46-B42C-935A10227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957" y="3143125"/>
            <a:ext cx="160020" cy="19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037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1CE98087-95FC-A24A-9F90-00C855E602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INTRINSA™ CHANGES THE GAME: AND THE WINNER IS ...</a:t>
            </a:r>
          </a:p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64958156-22F1-434D-A3D0-8F33F19FD9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EXAMPLES</a:t>
            </a:r>
          </a:p>
          <a:p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xmlns="" id="{4FA6A7B4-6771-F54E-B15D-096354685CA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 err="1"/>
              <a:t>Example</a:t>
            </a:r>
            <a:r>
              <a:rPr lang="de-DE" dirty="0"/>
              <a:t> 1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0014DADB-AE0F-7441-931A-0C990BB4803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de-DE" dirty="0" err="1"/>
              <a:t>Petunia</a:t>
            </a:r>
            <a:r>
              <a:rPr lang="de-DE" dirty="0"/>
              <a:t> </a:t>
            </a:r>
            <a:r>
              <a:rPr lang="de-DE" dirty="0" err="1"/>
              <a:t>vs</a:t>
            </a:r>
            <a:r>
              <a:rPr lang="de-DE" dirty="0"/>
              <a:t> TMV:</a:t>
            </a:r>
          </a:p>
          <a:p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xmlns="" id="{CCFD95DF-EB1F-1C46-9064-6628B6E5C90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421150" y="2205873"/>
            <a:ext cx="4607923" cy="237316"/>
          </a:xfrm>
        </p:spPr>
        <p:txBody>
          <a:bodyPr/>
          <a:lstStyle/>
          <a:p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security</a:t>
            </a:r>
            <a:r>
              <a:rPr lang="de-DE" dirty="0"/>
              <a:t>, </a:t>
            </a:r>
            <a:r>
              <a:rPr lang="de-DE" dirty="0" err="1"/>
              <a:t>less</a:t>
            </a:r>
            <a:r>
              <a:rPr lang="de-DE" dirty="0"/>
              <a:t> </a:t>
            </a:r>
            <a:r>
              <a:rPr lang="de-DE" dirty="0" err="1"/>
              <a:t>worries</a:t>
            </a:r>
            <a:r>
              <a:rPr lang="de-DE" dirty="0"/>
              <a:t> and </a:t>
            </a:r>
            <a:r>
              <a:rPr lang="de-DE" dirty="0" err="1"/>
              <a:t>better</a:t>
            </a:r>
            <a:r>
              <a:rPr lang="de-DE" dirty="0"/>
              <a:t> </a:t>
            </a:r>
            <a:r>
              <a:rPr lang="de-DE" dirty="0" err="1"/>
              <a:t>performance</a:t>
            </a:r>
            <a:endParaRPr lang="de-DE" dirty="0"/>
          </a:p>
          <a:p>
            <a:endParaRPr lang="de-DE" dirty="0"/>
          </a:p>
        </p:txBody>
      </p:sp>
      <p:pic>
        <p:nvPicPr>
          <p:cNvPr id="16" name="Bildplatzhalter 15">
            <a:extLst>
              <a:ext uri="{FF2B5EF4-FFF2-40B4-BE49-F238E27FC236}">
                <a16:creationId xmlns:a16="http://schemas.microsoft.com/office/drawing/2014/main" xmlns="" id="{CC0B39DE-B1D6-6A4E-9CCF-82A5E51ECD39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11538" y="3241675"/>
            <a:ext cx="903287" cy="904875"/>
          </a:xfrm>
        </p:spPr>
      </p:pic>
      <p:pic>
        <p:nvPicPr>
          <p:cNvPr id="14" name="Bildplatzhalter 13">
            <a:extLst>
              <a:ext uri="{FF2B5EF4-FFF2-40B4-BE49-F238E27FC236}">
                <a16:creationId xmlns:a16="http://schemas.microsoft.com/office/drawing/2014/main" xmlns="" id="{C0925C69-77AC-0343-87C9-68FC2BD93E8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38607"/>
            <a:ext cx="2286000" cy="3804894"/>
          </a:xfrm>
        </p:spPr>
      </p:pic>
    </p:spTree>
    <p:extLst>
      <p:ext uri="{BB962C8B-B14F-4D97-AF65-F5344CB8AC3E}">
        <p14:creationId xmlns:p14="http://schemas.microsoft.com/office/powerpoint/2010/main" val="390661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36D8C3F8-4981-D546-AAD4-974EF7B6E5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INTRINSA™ CHANGES THE GAME: AND THE WINNER IS ...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10" name="Bildplatzhalter 9">
            <a:extLst>
              <a:ext uri="{FF2B5EF4-FFF2-40B4-BE49-F238E27FC236}">
                <a16:creationId xmlns:a16="http://schemas.microsoft.com/office/drawing/2014/main" xmlns="" id="{E0D1F3D9-2D02-2844-B05F-764EE7C923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38607"/>
            <a:ext cx="2286000" cy="3804894"/>
          </a:xfr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9A23CB44-1A45-B446-AF68-87D36A63711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EXAMPLES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xmlns="" id="{10B873C8-59DF-9B47-9B1E-D7551D82D62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 err="1"/>
              <a:t>Example</a:t>
            </a:r>
            <a:r>
              <a:rPr lang="de-DE" dirty="0"/>
              <a:t> 2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C9D35C40-1D65-534A-8B60-97AFB89E412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21151" y="1898625"/>
            <a:ext cx="4327186" cy="260679"/>
          </a:xfrm>
        </p:spPr>
        <p:txBody>
          <a:bodyPr/>
          <a:lstStyle/>
          <a:p>
            <a:r>
              <a:rPr lang="de-DE" dirty="0"/>
              <a:t>Chrysanthemum </a:t>
            </a:r>
            <a:r>
              <a:rPr lang="de-DE" dirty="0" err="1"/>
              <a:t>vs</a:t>
            </a:r>
            <a:r>
              <a:rPr lang="de-DE" dirty="0"/>
              <a:t> White </a:t>
            </a:r>
            <a:r>
              <a:rPr lang="de-DE" dirty="0" err="1"/>
              <a:t>rust</a:t>
            </a:r>
            <a:r>
              <a:rPr lang="de-DE" dirty="0"/>
              <a:t>:</a:t>
            </a:r>
          </a:p>
          <a:p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xmlns="" id="{0AC4B752-2D03-0844-8C13-472E42C24B0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421150" y="2205873"/>
            <a:ext cx="4078533" cy="237316"/>
          </a:xfrm>
        </p:spPr>
        <p:txBody>
          <a:bodyPr/>
          <a:lstStyle/>
          <a:p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100% </a:t>
            </a:r>
            <a:r>
              <a:rPr lang="de-DE" dirty="0" err="1"/>
              <a:t>fewer</a:t>
            </a:r>
            <a:r>
              <a:rPr lang="de-DE" dirty="0"/>
              <a:t> </a:t>
            </a:r>
            <a:r>
              <a:rPr lang="de-DE" dirty="0" err="1"/>
              <a:t>infections</a:t>
            </a:r>
            <a:endParaRPr lang="de-DE" dirty="0"/>
          </a:p>
          <a:p>
            <a:endParaRPr lang="de-DE" dirty="0"/>
          </a:p>
        </p:txBody>
      </p:sp>
      <p:pic>
        <p:nvPicPr>
          <p:cNvPr id="12" name="Bildplatzhalter 11">
            <a:extLst>
              <a:ext uri="{FF2B5EF4-FFF2-40B4-BE49-F238E27FC236}">
                <a16:creationId xmlns:a16="http://schemas.microsoft.com/office/drawing/2014/main" xmlns="" id="{E50B04BD-C18E-6245-84AE-4C6C6AD0740E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1919" y="2844419"/>
            <a:ext cx="903287" cy="904875"/>
          </a:xfrm>
        </p:spPr>
      </p:pic>
    </p:spTree>
    <p:extLst>
      <p:ext uri="{BB962C8B-B14F-4D97-AF65-F5344CB8AC3E}">
        <p14:creationId xmlns:p14="http://schemas.microsoft.com/office/powerpoint/2010/main" val="1285840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FD11259D-AABE-3A49-A617-B79453FC25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INTRINSA™ CHANGES THE GAME: AND THE WINNER IS ...</a:t>
            </a:r>
          </a:p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EE5EDFDA-191A-D746-B1E8-02CCC484EA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EXAMPLES</a:t>
            </a:r>
          </a:p>
          <a:p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xmlns="" id="{62CABA0C-B33E-F242-9697-86230436B60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 err="1"/>
              <a:t>Example</a:t>
            </a:r>
            <a:r>
              <a:rPr lang="de-DE" dirty="0"/>
              <a:t> 3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6C9D1041-3B04-024D-9856-7843FE76AE6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21150" y="1898625"/>
            <a:ext cx="4984913" cy="260679"/>
          </a:xfrm>
        </p:spPr>
        <p:txBody>
          <a:bodyPr/>
          <a:lstStyle/>
          <a:p>
            <a:r>
              <a:rPr lang="de-DE" dirty="0" err="1"/>
              <a:t>Kalanchoe</a:t>
            </a:r>
            <a:r>
              <a:rPr lang="de-DE" dirty="0"/>
              <a:t> </a:t>
            </a:r>
            <a:r>
              <a:rPr lang="de-DE" dirty="0" err="1"/>
              <a:t>vs</a:t>
            </a:r>
            <a:r>
              <a:rPr lang="de-DE" dirty="0"/>
              <a:t> </a:t>
            </a:r>
            <a:r>
              <a:rPr lang="de-DE" dirty="0" err="1"/>
              <a:t>Powdery</a:t>
            </a:r>
            <a:r>
              <a:rPr lang="de-DE" dirty="0"/>
              <a:t> </a:t>
            </a:r>
            <a:r>
              <a:rPr lang="de-DE" dirty="0" err="1"/>
              <a:t>mildew</a:t>
            </a:r>
            <a:r>
              <a:rPr lang="de-DE" dirty="0"/>
              <a:t>:</a:t>
            </a:r>
          </a:p>
          <a:p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xmlns="" id="{B0BDB444-40A7-EC40-A2C5-5DDF1334B19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421150" y="2205873"/>
            <a:ext cx="4640007" cy="237316"/>
          </a:xfrm>
        </p:spPr>
        <p:txBody>
          <a:bodyPr/>
          <a:lstStyle/>
          <a:p>
            <a:r>
              <a:rPr lang="de-DE" dirty="0" err="1"/>
              <a:t>putting</a:t>
            </a:r>
            <a:r>
              <a:rPr lang="de-DE" dirty="0"/>
              <a:t> an end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disfigurements</a:t>
            </a:r>
            <a:endParaRPr lang="de-DE" dirty="0"/>
          </a:p>
          <a:p>
            <a:endParaRPr lang="de-DE" dirty="0"/>
          </a:p>
        </p:txBody>
      </p:sp>
      <p:pic>
        <p:nvPicPr>
          <p:cNvPr id="8" name="Bildplatzhalter 7">
            <a:extLst>
              <a:ext uri="{FF2B5EF4-FFF2-40B4-BE49-F238E27FC236}">
                <a16:creationId xmlns:a16="http://schemas.microsoft.com/office/drawing/2014/main" xmlns="" id="{B462BE36-D094-974F-B783-29FE94397D1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38607"/>
            <a:ext cx="2286000" cy="3804894"/>
          </a:xfrm>
        </p:spPr>
      </p:pic>
      <p:pic>
        <p:nvPicPr>
          <p:cNvPr id="10" name="Bildplatzhalter 9">
            <a:extLst>
              <a:ext uri="{FF2B5EF4-FFF2-40B4-BE49-F238E27FC236}">
                <a16:creationId xmlns:a16="http://schemas.microsoft.com/office/drawing/2014/main" xmlns="" id="{C56EF234-C419-CC49-A507-43C4F591440C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1919" y="2844419"/>
            <a:ext cx="903287" cy="904875"/>
          </a:xfrm>
        </p:spPr>
      </p:pic>
    </p:spTree>
    <p:extLst>
      <p:ext uri="{BB962C8B-B14F-4D97-AF65-F5344CB8AC3E}">
        <p14:creationId xmlns:p14="http://schemas.microsoft.com/office/powerpoint/2010/main" val="3585165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0FC93411-3D12-E34C-8BF9-A3CBE0EEA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1151" y="829791"/>
            <a:ext cx="3919927" cy="419057"/>
          </a:xfrm>
        </p:spPr>
        <p:txBody>
          <a:bodyPr/>
          <a:lstStyle/>
          <a:p>
            <a:r>
              <a:rPr lang="de-DE" dirty="0"/>
              <a:t>AS THE WORLD’S LARGEST PLANT BREEDER, WE KNOW A THING OR TWO ABOUT GROWTH.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50B546C5-9210-094A-B037-ABDCB2BDF6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>
                <a:solidFill>
                  <a:schemeClr val="bg2"/>
                </a:solidFill>
              </a:rPr>
              <a:t>ABOUT DÜMMEN ORANGE</a:t>
            </a:r>
          </a:p>
          <a:p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xmlns="" id="{780C3003-2829-E645-B4CD-80314C94A1A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21151" y="1400400"/>
            <a:ext cx="4648779" cy="2490113"/>
          </a:xfrm>
        </p:spPr>
        <p:txBody>
          <a:bodyPr/>
          <a:lstStyle/>
          <a:p>
            <a:r>
              <a:rPr lang="de-DE" dirty="0" err="1"/>
              <a:t>Since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dirty="0" err="1"/>
              <a:t>foundation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year</a:t>
            </a:r>
            <a:r>
              <a:rPr lang="de-DE" dirty="0"/>
              <a:t> 2010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Netherlands</a:t>
            </a:r>
            <a:r>
              <a:rPr lang="de-DE" dirty="0"/>
              <a:t>, </a:t>
            </a:r>
            <a:r>
              <a:rPr lang="de-DE" dirty="0" err="1"/>
              <a:t>Dümmen</a:t>
            </a:r>
            <a:r>
              <a:rPr lang="de-DE" dirty="0"/>
              <a:t> Orange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successfully</a:t>
            </a:r>
            <a:r>
              <a:rPr lang="de-DE" dirty="0"/>
              <a:t> </a:t>
            </a:r>
            <a:r>
              <a:rPr lang="de-DE" dirty="0" err="1"/>
              <a:t>strived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offer</a:t>
            </a:r>
            <a:r>
              <a:rPr lang="de-DE" dirty="0"/>
              <a:t> </a:t>
            </a:r>
            <a:r>
              <a:rPr lang="de-DE" dirty="0" err="1"/>
              <a:t>exceptional</a:t>
            </a:r>
            <a:r>
              <a:rPr lang="de-DE" dirty="0"/>
              <a:t> premium </a:t>
            </a:r>
            <a:r>
              <a:rPr lang="de-DE" dirty="0" err="1"/>
              <a:t>plants</a:t>
            </a:r>
            <a:r>
              <a:rPr lang="de-DE" dirty="0"/>
              <a:t> – </a:t>
            </a:r>
            <a:r>
              <a:rPr lang="de-DE" dirty="0" err="1"/>
              <a:t>combining</a:t>
            </a:r>
            <a:r>
              <a:rPr lang="de-DE" dirty="0"/>
              <a:t> </a:t>
            </a:r>
            <a:r>
              <a:rPr lang="de-DE" dirty="0" err="1"/>
              <a:t>deep</a:t>
            </a:r>
            <a:r>
              <a:rPr lang="de-DE" dirty="0"/>
              <a:t> </a:t>
            </a:r>
            <a:r>
              <a:rPr lang="de-DE" dirty="0" err="1"/>
              <a:t>technological</a:t>
            </a:r>
            <a:r>
              <a:rPr lang="de-DE" dirty="0"/>
              <a:t> </a:t>
            </a:r>
            <a:r>
              <a:rPr lang="de-DE" dirty="0" err="1"/>
              <a:t>know-how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ambition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faster</a:t>
            </a:r>
            <a:r>
              <a:rPr lang="de-DE" dirty="0"/>
              <a:t> and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inventive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competitors</a:t>
            </a:r>
            <a:r>
              <a:rPr lang="de-DE" dirty="0"/>
              <a:t>.</a:t>
            </a:r>
          </a:p>
          <a:p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roots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not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Dutch</a:t>
            </a:r>
            <a:r>
              <a:rPr lang="de-DE" dirty="0"/>
              <a:t>, but also German, American and </a:t>
            </a:r>
            <a:r>
              <a:rPr lang="de-DE" dirty="0" err="1"/>
              <a:t>Japanese</a:t>
            </a:r>
            <a:r>
              <a:rPr lang="de-DE" dirty="0"/>
              <a:t>, an international </a:t>
            </a:r>
            <a:r>
              <a:rPr lang="de-DE" dirty="0" err="1"/>
              <a:t>perspective</a:t>
            </a:r>
            <a:r>
              <a:rPr lang="de-DE" dirty="0"/>
              <a:t> on </a:t>
            </a:r>
            <a:r>
              <a:rPr lang="de-DE" dirty="0" err="1"/>
              <a:t>plants</a:t>
            </a:r>
            <a:r>
              <a:rPr lang="de-DE" dirty="0"/>
              <a:t> </a:t>
            </a:r>
            <a:r>
              <a:rPr lang="de-DE" dirty="0" err="1"/>
              <a:t>comes</a:t>
            </a:r>
            <a:r>
              <a:rPr lang="de-DE" dirty="0"/>
              <a:t> </a:t>
            </a:r>
            <a:r>
              <a:rPr lang="de-DE" dirty="0" err="1"/>
              <a:t>naturally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us</a:t>
            </a:r>
            <a:r>
              <a:rPr lang="de-DE" dirty="0"/>
              <a:t>.</a:t>
            </a:r>
          </a:p>
          <a:p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passion</a:t>
            </a:r>
            <a:r>
              <a:rPr lang="de-DE" dirty="0"/>
              <a:t> and </a:t>
            </a:r>
            <a:r>
              <a:rPr lang="de-DE" dirty="0" err="1"/>
              <a:t>determination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blossomed</a:t>
            </a:r>
            <a:r>
              <a:rPr lang="de-DE" dirty="0"/>
              <a:t> and </a:t>
            </a:r>
            <a:r>
              <a:rPr lang="de-DE" dirty="0" err="1"/>
              <a:t>borne</a:t>
            </a:r>
            <a:r>
              <a:rPr lang="de-DE" dirty="0"/>
              <a:t> </a:t>
            </a:r>
            <a:r>
              <a:rPr lang="de-DE" dirty="0" err="1"/>
              <a:t>fruit</a:t>
            </a:r>
            <a:r>
              <a:rPr lang="de-DE" dirty="0"/>
              <a:t> in a </a:t>
            </a:r>
            <a:r>
              <a:rPr lang="de-DE" dirty="0" err="1"/>
              <a:t>dynamic</a:t>
            </a:r>
            <a:r>
              <a:rPr lang="de-DE" dirty="0"/>
              <a:t>, </a:t>
            </a:r>
            <a:r>
              <a:rPr lang="de-DE" dirty="0" err="1"/>
              <a:t>yet</a:t>
            </a:r>
            <a:r>
              <a:rPr lang="de-DE" dirty="0"/>
              <a:t> </a:t>
            </a:r>
            <a:r>
              <a:rPr lang="de-DE" dirty="0" err="1"/>
              <a:t>sustainable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. </a:t>
            </a:r>
          </a:p>
          <a:p>
            <a:r>
              <a:rPr lang="de-DE" dirty="0"/>
              <a:t>Today,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world</a:t>
            </a:r>
            <a:r>
              <a:rPr lang="de-DE" dirty="0"/>
              <a:t> </a:t>
            </a:r>
            <a:r>
              <a:rPr lang="de-DE" dirty="0" err="1"/>
              <a:t>market</a:t>
            </a:r>
            <a:r>
              <a:rPr lang="de-DE" dirty="0"/>
              <a:t> </a:t>
            </a:r>
            <a:r>
              <a:rPr lang="de-DE" dirty="0" err="1"/>
              <a:t>leader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plant </a:t>
            </a:r>
            <a:r>
              <a:rPr lang="de-DE" dirty="0" err="1"/>
              <a:t>breeding</a:t>
            </a:r>
            <a:r>
              <a:rPr lang="de-DE" dirty="0"/>
              <a:t> </a:t>
            </a:r>
            <a:r>
              <a:rPr lang="de-DE" dirty="0" err="1"/>
              <a:t>industry</a:t>
            </a:r>
            <a:r>
              <a:rPr lang="de-DE" dirty="0"/>
              <a:t>.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A9757C0E-BD9E-8045-A6BE-E8CB0C61D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098" y="1408782"/>
            <a:ext cx="160020" cy="196539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FBAB40F6-0459-F64F-87C7-A191343BA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099" y="2219842"/>
            <a:ext cx="160020" cy="19653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2122B454-54A3-9141-90C6-3ECD23AD1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099" y="2859039"/>
            <a:ext cx="160020" cy="196539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xmlns="" id="{79198750-40FD-1047-8A65-3B77F6B8E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099" y="3320679"/>
            <a:ext cx="160020" cy="196539"/>
          </a:xfrm>
          <a:prstGeom prst="rect">
            <a:avLst/>
          </a:prstGeom>
        </p:spPr>
      </p:pic>
      <p:pic>
        <p:nvPicPr>
          <p:cNvPr id="14" name="Picture 2" descr="C:\Users\MGERHA~1\AppData\Local\Temp\179\Cumulus_{d29db6e1-3399-4775-9d34-34340ebc6f8e}\DummenOrange_Logo_StackedHorizontal_PMS021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40" y="3812928"/>
            <a:ext cx="2081719" cy="105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807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Duemmen Orange">
      <a:dk1>
        <a:srgbClr val="000000"/>
      </a:dk1>
      <a:lt1>
        <a:srgbClr val="FFFFFF"/>
      </a:lt1>
      <a:dk2>
        <a:srgbClr val="005939"/>
      </a:dk2>
      <a:lt2>
        <a:srgbClr val="FA5000"/>
      </a:lt2>
      <a:accent1>
        <a:srgbClr val="005939"/>
      </a:accent1>
      <a:accent2>
        <a:srgbClr val="FA500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26362"/>
      </a:hlink>
      <a:folHlink>
        <a:srgbClr val="898A8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671</Words>
  <Application>Microsoft Office PowerPoint</Application>
  <PresentationFormat>Bildschirmpräsentation (16:9)</PresentationFormat>
  <Paragraphs>57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Office-Benutzer</dc:creator>
  <cp:lastModifiedBy>Martina Gerhards</cp:lastModifiedBy>
  <cp:revision>101</cp:revision>
  <dcterms:created xsi:type="dcterms:W3CDTF">2020-04-14T06:39:36Z</dcterms:created>
  <dcterms:modified xsi:type="dcterms:W3CDTF">2020-06-05T12:06:57Z</dcterms:modified>
</cp:coreProperties>
</file>